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handoutMasterIdLst>
    <p:handoutMasterId r:id="rId36"/>
  </p:handoutMasterIdLst>
  <p:sldIdLst>
    <p:sldId id="287" r:id="rId2"/>
    <p:sldId id="295" r:id="rId3"/>
    <p:sldId id="296" r:id="rId4"/>
    <p:sldId id="297" r:id="rId5"/>
    <p:sldId id="318" r:id="rId6"/>
    <p:sldId id="298" r:id="rId7"/>
    <p:sldId id="299" r:id="rId8"/>
    <p:sldId id="300" r:id="rId9"/>
    <p:sldId id="301" r:id="rId10"/>
    <p:sldId id="302" r:id="rId11"/>
    <p:sldId id="303" r:id="rId12"/>
    <p:sldId id="306" r:id="rId13"/>
    <p:sldId id="304" r:id="rId14"/>
    <p:sldId id="305" r:id="rId15"/>
    <p:sldId id="307" r:id="rId16"/>
    <p:sldId id="308" r:id="rId17"/>
    <p:sldId id="309" r:id="rId18"/>
    <p:sldId id="310" r:id="rId19"/>
    <p:sldId id="311" r:id="rId20"/>
    <p:sldId id="312" r:id="rId21"/>
    <p:sldId id="313" r:id="rId22"/>
    <p:sldId id="315" r:id="rId23"/>
    <p:sldId id="314" r:id="rId24"/>
    <p:sldId id="319" r:id="rId25"/>
    <p:sldId id="320" r:id="rId26"/>
    <p:sldId id="321" r:id="rId27"/>
    <p:sldId id="322" r:id="rId28"/>
    <p:sldId id="323" r:id="rId29"/>
    <p:sldId id="324" r:id="rId30"/>
    <p:sldId id="325" r:id="rId31"/>
    <p:sldId id="326" r:id="rId32"/>
    <p:sldId id="329" r:id="rId33"/>
    <p:sldId id="294" r:id="rId34"/>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showGuides="1">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t>‹#›</a:t>
            </a:fld>
            <a:endParaRPr lang="en-IN"/>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t>4/18/2024</a:t>
            </a:fld>
            <a:endParaRPr lang="en-IN"/>
          </a:p>
        </p:txBody>
      </p:sp>
      <p:sp>
        <p:nvSpPr>
          <p:cNvPr id="14" name="Footer Placeholder 1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A4A78-AB98-4C27-A03B-1FDB5F943EB5}" type="datetime4">
              <a:rPr lang="en-US" smtClean="0"/>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3E0C0-228A-4082-81D2-A22D1B3A4D51}" type="datetime4">
              <a:rPr lang="en-US" smtClean="0"/>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138729-B38B-4E7B-A4F9-C7D61D129B30}" type="datetime4">
              <a:rPr lang="en-US" smtClean="0"/>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D00544-B2CB-480A-8E68-8A818093FCE5}" type="datetime4">
              <a:rPr lang="en-US" smtClean="0"/>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C21569-787D-4B28-BF58-C15BD049FF4C}" type="datetime4">
              <a:rPr lang="en-US" smtClean="0"/>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689255-858F-4E3D-94A1-E1E39F87E4E8}" type="datetime4">
              <a:rPr lang="en-US" smtClean="0"/>
              <a:t>April 18,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81B212C-96E6-4A1C-BD8B-5A9E1F64C4D6}" type="datetime4">
              <a:rPr lang="en-US" smtClean="0"/>
              <a:t>April 18, 2024</a:t>
            </a:fld>
            <a:endParaRPr lang="en-US"/>
          </a:p>
        </p:txBody>
      </p:sp>
      <p:sp>
        <p:nvSpPr>
          <p:cNvPr id="11" name="Footer Placeholder 10"/>
          <p:cNvSpPr>
            <a:spLocks noGrp="1"/>
          </p:cNvSpPr>
          <p:nvPr>
            <p:ph type="ftr" sz="quarter" idx="11"/>
          </p:nvPr>
        </p:nvSpPr>
        <p:spPr/>
        <p:txBody>
          <a:bodyPr/>
          <a:lstStyle/>
          <a:p>
            <a:r>
              <a:rPr lang="en-IN"/>
              <a:t>DEPARTMENT OF COMPUTER SCIENCE &amp; ENGINEERING   / PROJECT TITLE</a:t>
            </a:r>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3FEEA-94A0-4780-8034-6B4F50182C72}" type="datetime4">
              <a:rPr lang="en-US" smtClean="0"/>
              <a:t>April 18, 2024</a:t>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5A61ED53-1557-48CE-8123-0F97BD6F5650}" type="datetime4">
              <a:rPr lang="en-US" smtClean="0"/>
              <a:t>April 18, 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66FC48DB-39AD-497D-8330-7463C2179DE1}" type="datetime4">
              <a:rPr lang="en-US" smtClean="0"/>
              <a:t>April 18,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04A8CDA6-3F51-4CAD-8EC3-2E80C1A81474}" type="datetime4">
              <a:rPr lang="en-US" smtClean="0"/>
              <a:t>April 18, 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IN"/>
              <a:t>DEPARTMENT OF COMPUTER SCIENCE &amp; ENGINEERING   / PROJECT TITLE</a:t>
            </a:r>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2" name="Rectangle 21"/>
          <p:cNvSpPr/>
          <p:nvPr/>
        </p:nvSpPr>
        <p:spPr>
          <a:xfrm>
            <a:off x="602672" y="2009983"/>
            <a:ext cx="17415164" cy="3112135"/>
          </a:xfrm>
          <a:prstGeom prst="rect">
            <a:avLst/>
          </a:prstGeom>
        </p:spPr>
        <p:txBody>
          <a:bodyPr wrap="square">
            <a:spAutoFit/>
          </a:bodyPr>
          <a:lstStyle/>
          <a:p>
            <a:pPr marL="12065" marR="5080" algn="ctr">
              <a:lnSpc>
                <a:spcPct val="102000"/>
              </a:lnSpc>
              <a:spcBef>
                <a:spcPts val="70"/>
              </a:spcBef>
            </a:pPr>
            <a:r>
              <a:rPr lang="en-IN" sz="2000" b="1" spc="-25" dirty="0">
                <a:latin typeface="Times New Roman" panose="02020603050405020304" pitchFamily="18" charset="0"/>
                <a:cs typeface="Times New Roman" panose="02020603050405020304" pitchFamily="18" charset="0"/>
              </a:rPr>
              <a:t>DEPARTMENT </a:t>
            </a:r>
            <a:r>
              <a:rPr lang="en-IN" sz="2000" b="1" spc="-5" dirty="0">
                <a:latin typeface="Times New Roman" panose="02020603050405020304" pitchFamily="18" charset="0"/>
                <a:cs typeface="Times New Roman" panose="02020603050405020304" pitchFamily="18" charset="0"/>
              </a:rPr>
              <a:t>OF COMPUTER SCIENCE</a:t>
            </a:r>
            <a:r>
              <a:rPr lang="en-IN" sz="2000" b="1" spc="-125"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&amp;  </a:t>
            </a:r>
            <a:r>
              <a:rPr lang="en-IN" sz="2000" b="1" spc="-5" dirty="0">
                <a:latin typeface="Times New Roman" panose="02020603050405020304" pitchFamily="18" charset="0"/>
                <a:cs typeface="Times New Roman" panose="02020603050405020304" pitchFamily="18" charset="0"/>
              </a:rPr>
              <a:t>ENGINEERING </a:t>
            </a: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SCHOOL OF COMPUTING  </a:t>
            </a:r>
          </a:p>
          <a:p>
            <a:pPr marL="12065" marR="5080" algn="ctr">
              <a:lnSpc>
                <a:spcPct val="102000"/>
              </a:lnSpc>
              <a:spcBef>
                <a:spcPts val="70"/>
              </a:spcBef>
            </a:pPr>
            <a:r>
              <a:rPr lang="en-IN" sz="2000" b="1" dirty="0">
                <a:latin typeface="Times New Roman" panose="02020603050405020304" pitchFamily="18" charset="0"/>
                <a:cs typeface="Times New Roman" panose="02020603050405020304" pitchFamily="18" charset="0"/>
              </a:rPr>
              <a:t>10214CS602 </a:t>
            </a:r>
            <a:r>
              <a:rPr lang="en-IN" sz="2000" b="1" spc="-5" dirty="0">
                <a:latin typeface="Times New Roman" panose="02020603050405020304" pitchFamily="18" charset="0"/>
                <a:cs typeface="Times New Roman" panose="02020603050405020304" pitchFamily="18" charset="0"/>
              </a:rPr>
              <a:t>MINOR PROJECT –II INDUSTRY PROJECTS</a:t>
            </a: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WINTER SEMESTER(2023-2024)  </a:t>
            </a:r>
          </a:p>
          <a:p>
            <a:pPr marL="12065" marR="5080" algn="ctr">
              <a:lnSpc>
                <a:spcPct val="102000"/>
              </a:lnSpc>
              <a:spcBef>
                <a:spcPts val="70"/>
              </a:spcBef>
            </a:pPr>
            <a:r>
              <a:rPr lang="en-IN" sz="2400" b="1" spc="-5" dirty="0">
                <a:latin typeface="Times New Roman" panose="02020603050405020304" pitchFamily="18" charset="0"/>
                <a:cs typeface="Times New Roman" panose="02020603050405020304" pitchFamily="18" charset="0"/>
              </a:rPr>
              <a:t>REVIEW-II</a:t>
            </a:r>
            <a:endParaRPr lang="en-IN" sz="24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p>
          <a:p>
            <a:pPr marL="758190"/>
            <a:endParaRPr lang="en-IN" sz="20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p>
          <a:p>
            <a:pPr marL="758190"/>
            <a:r>
              <a:rPr lang="en-IN" sz="20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a:t>
            </a:r>
            <a:r>
              <a:rPr lang="en-IN" sz="2800" b="1" dirty="0">
                <a:latin typeface="Times New Roman" panose="02020603050405020304" pitchFamily="18" charset="0"/>
                <a:cs typeface="Times New Roman" panose="02020603050405020304" pitchFamily="18" charset="0"/>
                <a:sym typeface="+mn-ea"/>
              </a:rPr>
              <a:t>SIGN SAVVY RECOGNITION  USING MACHINE LEARNING</a:t>
            </a:r>
            <a:r>
              <a:rPr lang="en-IN" sz="2800" b="1" spc="-5"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29" name="Slide Number Placeholder 3"/>
          <p:cNvSpPr txBox="1"/>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1" name="Rectangle 30"/>
          <p:cNvSpPr/>
          <p:nvPr/>
        </p:nvSpPr>
        <p:spPr>
          <a:xfrm>
            <a:off x="311727" y="7704404"/>
            <a:ext cx="9144000" cy="1322070"/>
          </a:xfrm>
          <a:prstGeom prst="rect">
            <a:avLst/>
          </a:prstGeom>
        </p:spPr>
        <p:txBody>
          <a:bodyPr>
            <a:spAutoFit/>
          </a:bodyPr>
          <a:lstStyle/>
          <a:p>
            <a:r>
              <a:rPr lang="en-IN" sz="2000" dirty="0">
                <a:latin typeface="+mn-ea"/>
                <a:cs typeface="+mn-ea"/>
                <a:sym typeface="+mn-ea"/>
              </a:rPr>
              <a:t>1.PARRA VARSHITH                   </a:t>
            </a:r>
            <a:r>
              <a:rPr lang="en-US" altLang="en-IN" sz="2000" dirty="0">
                <a:latin typeface="+mn-ea"/>
                <a:cs typeface="+mn-ea"/>
                <a:sym typeface="+mn-ea"/>
              </a:rPr>
              <a:t>  </a:t>
            </a:r>
            <a:r>
              <a:rPr lang="en-IN" sz="2000" dirty="0">
                <a:latin typeface="+mn-ea"/>
                <a:cs typeface="+mn-ea"/>
                <a:sym typeface="+mn-ea"/>
              </a:rPr>
              <a:t>(VTU20408)(21UECS0437)</a:t>
            </a:r>
            <a:endParaRPr lang="en-IN" sz="2000" dirty="0">
              <a:latin typeface="+mn-ea"/>
              <a:cs typeface="+mn-ea"/>
            </a:endParaRPr>
          </a:p>
          <a:p>
            <a:r>
              <a:rPr lang="en-IN" sz="2000" dirty="0">
                <a:latin typeface="+mn-ea"/>
                <a:cs typeface="+mn-ea"/>
                <a:sym typeface="+mn-ea"/>
              </a:rPr>
              <a:t>2.PARUPALLI SAMPATH </a:t>
            </a:r>
            <a:r>
              <a:rPr lang="en-US" altLang="en-IN" sz="2000" dirty="0">
                <a:latin typeface="+mn-ea"/>
                <a:cs typeface="+mn-ea"/>
                <a:sym typeface="+mn-ea"/>
              </a:rPr>
              <a:t>              </a:t>
            </a:r>
            <a:r>
              <a:rPr lang="en-IN" sz="2000" dirty="0">
                <a:latin typeface="+mn-ea"/>
                <a:cs typeface="+mn-ea"/>
                <a:sym typeface="+mn-ea"/>
              </a:rPr>
              <a:t>(VTU20359)(21UECS0714)</a:t>
            </a:r>
            <a:endParaRPr lang="en-IN" sz="2000" dirty="0">
              <a:latin typeface="+mn-ea"/>
              <a:cs typeface="+mn-ea"/>
            </a:endParaRPr>
          </a:p>
          <a:p>
            <a:r>
              <a:rPr lang="en-IN" sz="2000" dirty="0">
                <a:latin typeface="+mn-ea"/>
                <a:cs typeface="+mn-ea"/>
                <a:sym typeface="+mn-ea"/>
              </a:rPr>
              <a:t>3.HEMA SUNDHAR VEGI</a:t>
            </a:r>
            <a:r>
              <a:rPr lang="en-US" altLang="en-IN" sz="2000" dirty="0">
                <a:latin typeface="+mn-ea"/>
                <a:cs typeface="+mn-ea"/>
                <a:sym typeface="+mn-ea"/>
              </a:rPr>
              <a:t>            </a:t>
            </a:r>
            <a:r>
              <a:rPr lang="en-IN" sz="2000" dirty="0">
                <a:latin typeface="+mn-ea"/>
                <a:cs typeface="+mn-ea"/>
                <a:sym typeface="+mn-ea"/>
              </a:rPr>
              <a:t> </a:t>
            </a:r>
            <a:r>
              <a:rPr lang="en-US" altLang="en-IN" sz="2000" dirty="0">
                <a:latin typeface="+mn-ea"/>
                <a:cs typeface="+mn-ea"/>
                <a:sym typeface="+mn-ea"/>
              </a:rPr>
              <a:t> </a:t>
            </a:r>
            <a:r>
              <a:rPr lang="en-IN" sz="2000" dirty="0">
                <a:latin typeface="+mn-ea"/>
                <a:cs typeface="+mn-ea"/>
                <a:sym typeface="+mn-ea"/>
              </a:rPr>
              <a:t>(VTU</a:t>
            </a:r>
            <a:r>
              <a:rPr lang="en-US" altLang="en-IN" sz="2000" dirty="0">
                <a:latin typeface="+mn-ea"/>
                <a:cs typeface="+mn-ea"/>
                <a:sym typeface="+mn-ea"/>
              </a:rPr>
              <a:t>20416</a:t>
            </a:r>
            <a:r>
              <a:rPr lang="en-IN" sz="2000" dirty="0">
                <a:latin typeface="+mn-ea"/>
                <a:cs typeface="+mn-ea"/>
                <a:sym typeface="+mn-ea"/>
              </a:rPr>
              <a:t>)(21UECS0718)</a:t>
            </a:r>
            <a:endParaRPr lang="en-IN" sz="2000" dirty="0">
              <a:latin typeface="+mn-ea"/>
              <a:cs typeface="+mn-ea"/>
            </a:endParaRPr>
          </a:p>
          <a:p>
            <a:endParaRPr lang="en-IN" sz="2000" dirty="0"/>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BY</a:t>
            </a: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SUPERVISED BY</a:t>
            </a:r>
          </a:p>
        </p:txBody>
      </p:sp>
      <p:sp>
        <p:nvSpPr>
          <p:cNvPr id="34" name="TextBox 33"/>
          <p:cNvSpPr txBox="1"/>
          <p:nvPr/>
        </p:nvSpPr>
        <p:spPr>
          <a:xfrm>
            <a:off x="12134491" y="7199210"/>
            <a:ext cx="5884154" cy="706755"/>
          </a:xfrm>
          <a:prstGeom prst="rect">
            <a:avLst/>
          </a:prstGeom>
          <a:noFill/>
        </p:spPr>
        <p:txBody>
          <a:bodyPr wrap="square" rtlCol="0">
            <a:spAutoFit/>
          </a:bodyPr>
          <a:lstStyle/>
          <a:p>
            <a:r>
              <a:rPr lang="en-IN" sz="2000" dirty="0"/>
              <a:t>MRS.S.KIRUTHIGA</a:t>
            </a:r>
          </a:p>
          <a:p>
            <a:r>
              <a:rPr lang="en-IN" sz="2000" dirty="0"/>
              <a:t>ASSISTENT PROFESSOR</a:t>
            </a:r>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endParaRPr lang="en-IN" dirty="0"/>
          </a:p>
        </p:txBody>
      </p:sp>
      <p:sp>
        <p:nvSpPr>
          <p:cNvPr id="5" name="Date Placeholder 4"/>
          <p:cNvSpPr>
            <a:spLocks noGrp="1"/>
          </p:cNvSpPr>
          <p:nvPr>
            <p:ph type="dt" sz="half" idx="10"/>
          </p:nvPr>
        </p:nvSpPr>
        <p:spPr/>
        <p:txBody>
          <a:bodyPr/>
          <a:lstStyle/>
          <a:p>
            <a:fld id="{E4D1627A-24AB-481F-9D74-76C2593C9111}" type="datetime4">
              <a:rPr lang="en-US" smtClean="0"/>
              <a:t>April 18, 2024</a:t>
            </a:fld>
            <a:endParaRPr lang="en-US"/>
          </a:p>
        </p:txBody>
      </p:sp>
      <p:pic>
        <p:nvPicPr>
          <p:cNvPr id="13" name="Picture 2" descr="C:\Users\Sharad\Desktop\Logo-Final-A veltech.png"/>
          <p:cNvPicPr>
            <a:picLocks noChangeAspect="1" noChangeArrowheads="1"/>
          </p:cNvPicPr>
          <p:nvPr/>
        </p:nvPicPr>
        <p:blipFill>
          <a:blip r:embed="rId4"/>
          <a:srcRect/>
          <a:stretch>
            <a:fillRect/>
          </a:stretch>
        </p:blipFill>
        <p:spPr bwMode="auto">
          <a:xfrm>
            <a:off x="15597269" y="293828"/>
            <a:ext cx="1160907" cy="122324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6" name="Rectangle 5"/>
          <p:cNvSpPr/>
          <p:nvPr/>
        </p:nvSpPr>
        <p:spPr>
          <a:xfrm>
            <a:off x="801370" y="698500"/>
            <a:ext cx="16988155" cy="1840865"/>
          </a:xfrm>
          <a:prstGeom prst="rect">
            <a:avLst/>
          </a:prstGeom>
        </p:spPr>
        <p:txBody>
          <a:bodyPr wrap="square">
            <a:noAutofit/>
          </a:bodyPr>
          <a:lstStyle/>
          <a:p>
            <a:r>
              <a:rPr lang="en-US" sz="3600" b="1">
                <a:latin typeface="Times New Roman" panose="02020603050405020304" pitchFamily="18" charset="0"/>
                <a:cs typeface="Times New Roman" panose="02020603050405020304" pitchFamily="18" charset="0"/>
              </a:rPr>
              <a:t>                                                   MODULE </a:t>
            </a:r>
            <a:r>
              <a:rPr lang="en-US" sz="3600" b="1" dirty="0">
                <a:latin typeface="Times New Roman" panose="02020603050405020304" pitchFamily="18" charset="0"/>
                <a:cs typeface="Times New Roman" panose="02020603050405020304" pitchFamily="18" charset="0"/>
              </a:rPr>
              <a:t>1</a:t>
            </a:r>
            <a:r>
              <a:rPr lang="en-US" sz="28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sym typeface="+mn-ea"/>
              </a:rPr>
              <a:t>Data acquisition</a:t>
            </a:r>
            <a:r>
              <a:rPr lang="en-US" sz="2800" b="1"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A real-time sign language detection system is being developed for Sign Language. For data acquisition, images are captured by webcam using Python and OpenCV. OpenCV provides functions which are primarily aimed at the real-time computer vision</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9" name="Content Placeholder 8" descr="Screenshot (2)"/>
          <p:cNvPicPr>
            <a:picLocks noGrp="1" noChangeAspect="1"/>
          </p:cNvPicPr>
          <p:nvPr>
            <p:ph idx="1"/>
          </p:nvPr>
        </p:nvPicPr>
        <p:blipFill>
          <a:blip r:embed="rId2"/>
          <a:srcRect l="8839" t="18866" r="16913" b="11248"/>
          <a:stretch>
            <a:fillRect/>
          </a:stretch>
        </p:blipFill>
        <p:spPr>
          <a:xfrm>
            <a:off x="3429000" y="2708910"/>
            <a:ext cx="10916285" cy="65919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5" name="Rectangle 4"/>
          <p:cNvSpPr/>
          <p:nvPr/>
        </p:nvSpPr>
        <p:spPr>
          <a:xfrm>
            <a:off x="721136" y="656998"/>
            <a:ext cx="16631681" cy="1229995"/>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Step 2: Processing the data</a:t>
            </a:r>
          </a:p>
          <a:p>
            <a:endParaRPr lang="en-US" sz="2800" b="1" dirty="0">
              <a:latin typeface="Times New Roman" panose="02020603050405020304" pitchFamily="18" charset="0"/>
              <a:cs typeface="Times New Roman" panose="02020603050405020304" pitchFamily="18" charset="0"/>
            </a:endParaRPr>
          </a:p>
          <a:p>
            <a:endParaRPr lang="en-IN" dirty="0"/>
          </a:p>
        </p:txBody>
      </p:sp>
      <p:sp>
        <p:nvSpPr>
          <p:cNvPr id="7" name="TextBox 6"/>
          <p:cNvSpPr txBox="1"/>
          <p:nvPr/>
        </p:nvSpPr>
        <p:spPr>
          <a:xfrm>
            <a:off x="1645920" y="1351915"/>
            <a:ext cx="9937750" cy="5259705"/>
          </a:xfrm>
          <a:prstGeom prst="rect">
            <a:avLst/>
          </a:prstGeom>
          <a:noFill/>
        </p:spPr>
        <p:txBody>
          <a:bodyPr wrap="square" rtlCol="0">
            <a:noAutofit/>
          </a:bodyPr>
          <a:lstStyle/>
          <a:p>
            <a:r>
              <a:rPr lang="en-IN" sz="2800" dirty="0">
                <a:sym typeface="+mn-ea"/>
              </a:rPr>
              <a:t>System Modules</a:t>
            </a:r>
            <a:endParaRPr lang="en-IN" sz="2800" dirty="0"/>
          </a:p>
          <a:p>
            <a:r>
              <a:rPr lang="en-IN" sz="2800" dirty="0">
                <a:sym typeface="+mn-ea"/>
              </a:rPr>
              <a:t>• DATA COLLECTION</a:t>
            </a:r>
            <a:endParaRPr lang="en-IN" sz="2800" dirty="0"/>
          </a:p>
          <a:p>
            <a:r>
              <a:rPr lang="en-IN" sz="2800" dirty="0">
                <a:sym typeface="+mn-ea"/>
              </a:rPr>
              <a:t>• PREPROCESSING</a:t>
            </a:r>
            <a:endParaRPr lang="en-IN" sz="2800" dirty="0"/>
          </a:p>
          <a:p>
            <a:r>
              <a:rPr lang="en-IN" sz="2800" dirty="0">
                <a:sym typeface="+mn-ea"/>
              </a:rPr>
              <a:t>• MODEL TRAINING</a:t>
            </a:r>
            <a:endParaRPr lang="en-IN" sz="2800" dirty="0"/>
          </a:p>
          <a:p>
            <a:r>
              <a:rPr lang="en-IN" sz="2800" dirty="0">
                <a:sym typeface="+mn-ea"/>
              </a:rPr>
              <a:t>• MODEL TESTING</a:t>
            </a:r>
            <a:endParaRPr lang="en-IN" sz="2800" dirty="0"/>
          </a:p>
          <a:p>
            <a:r>
              <a:rPr lang="en-IN" sz="2800" dirty="0">
                <a:sym typeface="+mn-ea"/>
              </a:rPr>
              <a:t>• PERFORMANCE EVALUATION</a:t>
            </a:r>
            <a:endParaRPr lang="en-IN" sz="2800" dirty="0"/>
          </a:p>
          <a:p>
            <a:r>
              <a:rPr lang="en-IN" sz="2800" dirty="0">
                <a:sym typeface="+mn-ea"/>
              </a:rPr>
              <a:t>• OUTPUT PREDICTION</a:t>
            </a:r>
            <a:endParaRPr lang="en-IN"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5" name="TextBox 4"/>
          <p:cNvSpPr txBox="1"/>
          <p:nvPr/>
        </p:nvSpPr>
        <p:spPr>
          <a:xfrm>
            <a:off x="789940" y="473529"/>
            <a:ext cx="16895445" cy="8964930"/>
          </a:xfrm>
          <a:prstGeom prst="rect">
            <a:avLst/>
          </a:prstGeom>
          <a:noFill/>
        </p:spPr>
        <p:txBody>
          <a:bodyPr wrap="square" rtlCol="0">
            <a:noAutofit/>
          </a:bodyPr>
          <a:lstStyle/>
          <a:p>
            <a:r>
              <a:rPr lang="en-IN" sz="2800" b="1" dirty="0"/>
              <a:t>                                                            Module 2- Mention the algorithm</a:t>
            </a:r>
          </a:p>
          <a:p>
            <a:endParaRPr lang="en-IN" sz="2800" b="1" dirty="0"/>
          </a:p>
          <a:p>
            <a:pPr algn="just"/>
            <a:r>
              <a:rPr lang="en-IN" sz="2000" dirty="0">
                <a:latin typeface="Times New Roman" panose="02020603050405020304" pitchFamily="18" charset="0"/>
                <a:cs typeface="Times New Roman" panose="02020603050405020304" pitchFamily="18" charset="0"/>
                <a:sym typeface="+mn-ea"/>
              </a:rPr>
              <a:t>Sign Language Recognition (SLR) System using Machine Learning, several algorithms can be employed depending on the specific requirements of the system and the nature of the input data. Here are some commonly used algorithms:</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sym typeface="+mn-ea"/>
              </a:rPr>
              <a:t>Convolutional Neural Networks (CNNs):</a:t>
            </a: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mn-ea"/>
              </a:rPr>
              <a:t>CNNs are widely used for image-based recognition tasks, making them suitable for SLR systems that operate on image or video data of sign language gestures.</a:t>
            </a: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mn-ea"/>
              </a:rPr>
              <a:t>They are effective in learning hierarchical features directly from raw pixel values, enabling them to capture spatial patterns and variations in hand gestures.</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sym typeface="+mn-ea"/>
              </a:rPr>
              <a:t>Recurrent Neural Networks (RNNs):</a:t>
            </a: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mn-ea"/>
              </a:rPr>
              <a:t>RNNs are suitable for sequence modeling tasks, making them ideal for capturing temporal dependencies in sign language sequences.</a:t>
            </a: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mn-ea"/>
              </a:rPr>
              <a:t>Architectures like Long Short-Term Memory (LSTM) networks or Gated Recurrent Units (GRUs) are commonly used within RNN frameworks to address the vanishing gradient problem and model long-range dependencies effectively.</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sym typeface="+mn-ea"/>
              </a:rPr>
              <a:t>Hidden Markov Models (HMMs):</a:t>
            </a: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mn-ea"/>
              </a:rPr>
              <a:t>HMMs are probabilistic models often used for sequential data modeling and have been applied to SLR systems for recognizing sequential patterns in sign language gestures.They model the temporal evolution of sign language sequences and estimate the most likely sequence of states corresponding to observed gestures.</a:t>
            </a:r>
            <a:endParaRPr lang="en-IN" sz="2000" dirty="0">
              <a:latin typeface="Times New Roman" panose="02020603050405020304" pitchFamily="18" charset="0"/>
              <a:cs typeface="Times New Roman" panose="02020603050405020304" pitchFamily="18" charset="0"/>
            </a:endParaRPr>
          </a:p>
          <a:p>
            <a:pPr indent="0" algn="just">
              <a:buFont typeface="Arial" panose="020B0604020202020204" pitchFamily="34" charset="0"/>
              <a:buNone/>
            </a:pPr>
            <a:r>
              <a:rPr lang="en-IN" sz="2000" dirty="0">
                <a:latin typeface="Times New Roman" panose="02020603050405020304" pitchFamily="18" charset="0"/>
                <a:cs typeface="Times New Roman" panose="02020603050405020304" pitchFamily="18" charset="0"/>
                <a:sym typeface="+mn-ea"/>
              </a:rPr>
              <a:t>Support Vector Machines (SVMs):</a:t>
            </a: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mn-ea"/>
              </a:rPr>
              <a:t>SVMs are effective for classification tasks and have been used in SLR systems for recognizing static hand shapes or gestures.They work well with high-dimensional feature vectors extracted from sign language images or videos and are known for their ability to handle non-linear decision boundaries.</a:t>
            </a:r>
            <a:endParaRPr lang="en-IN" sz="2000" dirty="0">
              <a:latin typeface="Times New Roman" panose="02020603050405020304" pitchFamily="18" charset="0"/>
              <a:cs typeface="Times New Roman" panose="02020603050405020304" pitchFamily="18" charset="0"/>
            </a:endParaRPr>
          </a:p>
          <a:p>
            <a:pPr indent="0" algn="just">
              <a:buFont typeface="Arial" panose="020B0604020202020204" pitchFamily="34" charset="0"/>
              <a:buNone/>
            </a:pPr>
            <a:r>
              <a:rPr lang="en-IN" sz="2000" dirty="0">
                <a:latin typeface="Times New Roman" panose="02020603050405020304" pitchFamily="18" charset="0"/>
                <a:cs typeface="Times New Roman" panose="02020603050405020304" pitchFamily="18" charset="0"/>
                <a:sym typeface="+mn-ea"/>
              </a:rPr>
              <a:t>Hidden Conditional Random Fields (HCRFs):</a:t>
            </a: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mn-ea"/>
              </a:rPr>
              <a:t>HCRFs extend traditional Conditional Random Fields (</a:t>
            </a:r>
            <a:r>
              <a:rPr lang="en-US" altLang="en-IN" sz="2000" dirty="0">
                <a:latin typeface="Times New Roman" panose="02020603050405020304" pitchFamily="18" charset="0"/>
                <a:cs typeface="Times New Roman" panose="02020603050405020304" pitchFamily="18" charset="0"/>
                <a:sym typeface="+mn-ea"/>
              </a:rPr>
              <a:t>H</a:t>
            </a:r>
            <a:r>
              <a:rPr lang="en-IN" sz="2000" dirty="0">
                <a:latin typeface="Times New Roman" panose="02020603050405020304" pitchFamily="18" charset="0"/>
                <a:cs typeface="Times New Roman" panose="02020603050405020304" pitchFamily="18" charset="0"/>
                <a:sym typeface="+mn-ea"/>
              </a:rPr>
              <a:t>CRFs) by incorporating hidden states, making them suitable for sequential labeling tasks like SLR.</a:t>
            </a: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mn-ea"/>
              </a:rPr>
              <a:t>They model dependencies between observed features and output labels, capturing both spatial and temporal relationships in sign language sequences.</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sym typeface="+mn-ea"/>
              </a:rPr>
              <a:t>Ensemble Methods:</a:t>
            </a: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mn-ea"/>
              </a:rPr>
              <a:t>Ensemble methods such as Random Forests or Gradient Boosting Machines can be employed to combine multiple base classifiers, enhancing the robustness and generalization ability of the SLR system.They can be used in conjunction with other algorithms to improve classification accuracy and handle diverse sign language gestures effectively.</a:t>
            </a: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mn-ea"/>
              </a:rPr>
              <a:t>These algorithms can be adapted and combined based on the specific requirements and constraints of the SLR system, such as computational complexity, dataset size, and real-time performance considerations. Experimentation and empirical evaluation are crucial for determining the most suitable algorithm(s) for a given SLR application</a:t>
            </a:r>
            <a:endParaRPr lang="en-IN" sz="2000" dirty="0">
              <a:latin typeface="Times New Roman" panose="02020603050405020304" pitchFamily="18" charset="0"/>
              <a:cs typeface="Times New Roman" panose="02020603050405020304" pitchFamily="18" charset="0"/>
            </a:endParaRPr>
          </a:p>
          <a:p>
            <a:endParaRPr lang="en-IN" sz="2800" b="1" dirty="0"/>
          </a:p>
          <a:p>
            <a:endParaRPr lang="en-IN" dirty="0"/>
          </a:p>
          <a:p>
            <a:r>
              <a:rPr lang="en-IN" dirty="0"/>
              <a:t>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a:sym typeface="+mn-ea"/>
              </a:rPr>
              <a:t>An Experimental Analysis of Various Machine Learning Algorithm</a:t>
            </a:r>
            <a:endParaRPr lang="en-US" sz="3600"/>
          </a:p>
        </p:txBody>
      </p:sp>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Rectangle 4"/>
          <p:cNvSpPr/>
          <p:nvPr/>
        </p:nvSpPr>
        <p:spPr>
          <a:xfrm>
            <a:off x="1178852" y="573871"/>
            <a:ext cx="14781583" cy="1015663"/>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3: Using algorithm’s name algorithm</a:t>
            </a:r>
            <a:endParaRPr lang="en-US"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7" name="Content Placeholder 12" descr="electronics-11-00968-g001-550"/>
          <p:cNvPicPr>
            <a:picLocks noGrp="1" noChangeAspect="1"/>
          </p:cNvPicPr>
          <p:nvPr>
            <p:ph idx="1"/>
          </p:nvPr>
        </p:nvPicPr>
        <p:blipFill>
          <a:blip r:embed="rId2"/>
          <a:stretch>
            <a:fillRect/>
          </a:stretch>
        </p:blipFill>
        <p:spPr>
          <a:xfrm>
            <a:off x="1731645" y="3197860"/>
            <a:ext cx="15086965" cy="58997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6" name="Rectangle 5"/>
          <p:cNvSpPr/>
          <p:nvPr/>
        </p:nvSpPr>
        <p:spPr>
          <a:xfrm>
            <a:off x="3429532" y="947943"/>
            <a:ext cx="10037086" cy="798830"/>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4: The output</a:t>
            </a:r>
          </a:p>
          <a:p>
            <a:endParaRPr lang="en-IN" sz="1400" dirty="0"/>
          </a:p>
        </p:txBody>
      </p:sp>
      <p:pic>
        <p:nvPicPr>
          <p:cNvPr id="9" name="Content Placeholder 8" descr="1_5OhbN5kTm_EXBHEwFowCQQ"/>
          <p:cNvPicPr>
            <a:picLocks noGrp="1" noChangeAspect="1"/>
          </p:cNvPicPr>
          <p:nvPr>
            <p:ph idx="1"/>
          </p:nvPr>
        </p:nvPicPr>
        <p:blipFill>
          <a:blip r:embed="rId2"/>
          <a:stretch>
            <a:fillRect/>
          </a:stretch>
        </p:blipFill>
        <p:spPr>
          <a:xfrm>
            <a:off x="1645920" y="2435225"/>
            <a:ext cx="15470505" cy="60166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4031873"/>
          </a:xfrm>
          <a:prstGeom prst="rect">
            <a:avLst/>
          </a:prstGeom>
        </p:spPr>
        <p:txBody>
          <a:bodyPr>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 Case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Collaboration Diagram(If applicable)</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E-R Diagram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p>
        </p:txBody>
      </p:sp>
      <p:pic>
        <p:nvPicPr>
          <p:cNvPr id="8" name="Content Placeholder 7" descr="fig1"/>
          <p:cNvPicPr>
            <a:picLocks noGrp="1" noChangeAspect="1"/>
          </p:cNvPicPr>
          <p:nvPr>
            <p:ph idx="1"/>
          </p:nvPr>
        </p:nvPicPr>
        <p:blipFill>
          <a:blip r:embed="rId2"/>
          <a:stretch>
            <a:fillRect/>
          </a:stretch>
        </p:blipFill>
        <p:spPr>
          <a:xfrm>
            <a:off x="1797685" y="1414780"/>
            <a:ext cx="14913610" cy="79978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5" name="Rectangle 4"/>
          <p:cNvSpPr/>
          <p:nvPr/>
        </p:nvSpPr>
        <p:spPr>
          <a:xfrm>
            <a:off x="774378" y="594652"/>
            <a:ext cx="17014857"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Data –Flow Diagram</a:t>
            </a:r>
          </a:p>
        </p:txBody>
      </p:sp>
      <p:pic>
        <p:nvPicPr>
          <p:cNvPr id="9" name="Content Placeholder 8" descr="Screenshot (3)"/>
          <p:cNvPicPr>
            <a:picLocks noGrp="1" noChangeAspect="1"/>
          </p:cNvPicPr>
          <p:nvPr>
            <p:ph idx="1"/>
          </p:nvPr>
        </p:nvPicPr>
        <p:blipFill>
          <a:blip r:embed="rId2"/>
          <a:srcRect l="47646" t="17878" r="7730" b="13723"/>
          <a:stretch>
            <a:fillRect/>
          </a:stretch>
        </p:blipFill>
        <p:spPr>
          <a:xfrm>
            <a:off x="1511935" y="1436370"/>
            <a:ext cx="15210155" cy="80441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Rectangle 4"/>
          <p:cNvSpPr/>
          <p:nvPr/>
        </p:nvSpPr>
        <p:spPr>
          <a:xfrm>
            <a:off x="5881254" y="407892"/>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Use Case Diagram</a:t>
            </a:r>
          </a:p>
        </p:txBody>
      </p:sp>
      <p:pic>
        <p:nvPicPr>
          <p:cNvPr id="8" name="Content Placeholder 7" descr="uses-Case-Diagram"/>
          <p:cNvPicPr>
            <a:picLocks noGrp="1" noChangeAspect="1"/>
          </p:cNvPicPr>
          <p:nvPr>
            <p:ph idx="1"/>
          </p:nvPr>
        </p:nvPicPr>
        <p:blipFill>
          <a:blip r:embed="rId2"/>
          <a:srcRect l="2557" t="5544"/>
          <a:stretch>
            <a:fillRect/>
          </a:stretch>
        </p:blipFill>
        <p:spPr>
          <a:xfrm>
            <a:off x="1645920" y="1053465"/>
            <a:ext cx="15172690" cy="83089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Rectangle 4"/>
          <p:cNvSpPr/>
          <p:nvPr/>
        </p:nvSpPr>
        <p:spPr>
          <a:xfrm>
            <a:off x="5382491" y="414727"/>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Class Diagram</a:t>
            </a:r>
          </a:p>
        </p:txBody>
      </p:sp>
      <p:pic>
        <p:nvPicPr>
          <p:cNvPr id="8" name="Content Placeholder 7" descr="Component-Model"/>
          <p:cNvPicPr>
            <a:picLocks noGrp="1" noChangeAspect="1"/>
          </p:cNvPicPr>
          <p:nvPr>
            <p:ph idx="1"/>
          </p:nvPr>
        </p:nvPicPr>
        <p:blipFill>
          <a:blip r:embed="rId2"/>
          <a:stretch>
            <a:fillRect/>
          </a:stretch>
        </p:blipFill>
        <p:spPr>
          <a:xfrm>
            <a:off x="1645920" y="1202690"/>
            <a:ext cx="15172690" cy="82232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5" name="Rectangle 4"/>
          <p:cNvSpPr/>
          <p:nvPr/>
        </p:nvSpPr>
        <p:spPr>
          <a:xfrm>
            <a:off x="727362" y="359630"/>
            <a:ext cx="16521545" cy="8679299"/>
          </a:xfrm>
          <a:prstGeom prst="rect">
            <a:avLst/>
          </a:prstGeom>
        </p:spPr>
        <p:txBody>
          <a:bodyPr wrap="square">
            <a:spAutoFit/>
          </a:bodyPr>
          <a:lstStyle/>
          <a:p>
            <a:pPr>
              <a:lnSpc>
                <a:spcPct val="150000"/>
              </a:lnSpc>
            </a:pPr>
            <a:r>
              <a:rPr lang="en-IN" sz="3600" b="1" dirty="0">
                <a:latin typeface="Times New Roman" panose="02020603050405020304" pitchFamily="18" charset="0"/>
                <a:cs typeface="Times New Roman" panose="02020603050405020304" pitchFamily="18" charset="0"/>
              </a:rPr>
              <a:t>OVERVIEW </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ABSTRACT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OBJECTIVE</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INTRODUCTION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LITERATURE REVIEW (SOFT COPY OF PAPERS TO BE LINKED AS HYPERLINK)</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DESIGN AND METHODOLOGIES</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IMPLEMENTATION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TESTING</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INPUT AND OUTPUT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INCLUDE DEMO VIDEO-1 (Till REVEW-1)</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INCLUDE DEMO VIDEO-2(Complete Implementation of Project)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CONCLUSION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WEB REFERENCES LINK (TILL REVIEW DATE ALL LINKS TO BE INCLUDED DAY WISE)</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PLAGIARISM REPORT OF PPT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Rectangle 4"/>
          <p:cNvSpPr/>
          <p:nvPr/>
        </p:nvSpPr>
        <p:spPr>
          <a:xfrm>
            <a:off x="5049982" y="532445"/>
            <a:ext cx="9144000" cy="645160"/>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                                Activity Diagram</a:t>
            </a:r>
          </a:p>
        </p:txBody>
      </p:sp>
      <p:pic>
        <p:nvPicPr>
          <p:cNvPr id="6" name="Picture 5"/>
          <p:cNvPicPr>
            <a:picLocks noChangeAspect="1"/>
          </p:cNvPicPr>
          <p:nvPr/>
        </p:nvPicPr>
        <p:blipFill>
          <a:blip r:embed="rId2"/>
          <a:stretch>
            <a:fillRect/>
          </a:stretch>
        </p:blipFill>
        <p:spPr>
          <a:xfrm>
            <a:off x="8363382" y="1960945"/>
            <a:ext cx="2630199" cy="6827709"/>
          </a:xfrm>
          <a:prstGeom prst="rect">
            <a:avLst/>
          </a:prstGeom>
        </p:spPr>
      </p:pic>
      <p:pic>
        <p:nvPicPr>
          <p:cNvPr id="8" name="Content Placeholder 7" descr="3-Figure1-1"/>
          <p:cNvPicPr>
            <a:picLocks noGrp="1" noChangeAspect="1"/>
          </p:cNvPicPr>
          <p:nvPr>
            <p:ph idx="1"/>
          </p:nvPr>
        </p:nvPicPr>
        <p:blipFill>
          <a:blip r:embed="rId3"/>
          <a:srcRect l="3189" r="1158" b="2301"/>
          <a:stretch>
            <a:fillRect/>
          </a:stretch>
        </p:blipFill>
        <p:spPr>
          <a:xfrm>
            <a:off x="3375025" y="1255395"/>
            <a:ext cx="10704830" cy="82213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5" name="Rectangle 4"/>
          <p:cNvSpPr/>
          <p:nvPr/>
        </p:nvSpPr>
        <p:spPr>
          <a:xfrm>
            <a:off x="4405745" y="525472"/>
            <a:ext cx="9144000" cy="645160"/>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                         Sequence Diagram</a:t>
            </a:r>
          </a:p>
        </p:txBody>
      </p:sp>
      <p:pic>
        <p:nvPicPr>
          <p:cNvPr id="8" name="Content Placeholder 7" descr="ANN-Gesture-Recognition-Sequence-Diagram"/>
          <p:cNvPicPr>
            <a:picLocks noGrp="1" noChangeAspect="1"/>
          </p:cNvPicPr>
          <p:nvPr>
            <p:ph idx="1"/>
          </p:nvPr>
        </p:nvPicPr>
        <p:blipFill>
          <a:blip r:embed="rId2"/>
          <a:stretch>
            <a:fillRect/>
          </a:stretch>
        </p:blipFill>
        <p:spPr>
          <a:xfrm>
            <a:off x="1579880" y="1264285"/>
            <a:ext cx="15175230" cy="82124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Rectangle 4"/>
          <p:cNvSpPr/>
          <p:nvPr/>
        </p:nvSpPr>
        <p:spPr>
          <a:xfrm>
            <a:off x="5203482" y="449180"/>
            <a:ext cx="2839239"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E-R Diagram</a:t>
            </a:r>
          </a:p>
        </p:txBody>
      </p:sp>
      <p:pic>
        <p:nvPicPr>
          <p:cNvPr id="8" name="Content Placeholder 7"/>
          <p:cNvPicPr>
            <a:picLocks noGrp="1" noChangeAspect="1"/>
          </p:cNvPicPr>
          <p:nvPr>
            <p:ph idx="1"/>
          </p:nvPr>
        </p:nvPicPr>
        <p:blipFill>
          <a:blip r:embed="rId2"/>
          <a:srcRect l="4250" t="17456" r="24072" b="2946"/>
          <a:stretch>
            <a:fillRect/>
          </a:stretch>
        </p:blipFill>
        <p:spPr>
          <a:xfrm>
            <a:off x="1790065" y="1415415"/>
            <a:ext cx="15292705" cy="78816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Rectangle 4"/>
          <p:cNvSpPr/>
          <p:nvPr/>
        </p:nvSpPr>
        <p:spPr>
          <a:xfrm>
            <a:off x="4426527" y="539280"/>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Collaboration Diagram(If applicable)</a:t>
            </a:r>
          </a:p>
        </p:txBody>
      </p:sp>
      <p:pic>
        <p:nvPicPr>
          <p:cNvPr id="8" name="Content Placeholder 7" descr="Sign-language-recognition-system"/>
          <p:cNvPicPr>
            <a:picLocks noGrp="1" noChangeAspect="1"/>
          </p:cNvPicPr>
          <p:nvPr>
            <p:ph idx="1"/>
          </p:nvPr>
        </p:nvPicPr>
        <p:blipFill>
          <a:blip r:embed="rId2"/>
          <a:stretch>
            <a:fillRect/>
          </a:stretch>
        </p:blipFill>
        <p:spPr>
          <a:xfrm>
            <a:off x="2205990" y="2164080"/>
            <a:ext cx="14782165" cy="59588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Rectangle 4"/>
          <p:cNvSpPr/>
          <p:nvPr/>
        </p:nvSpPr>
        <p:spPr>
          <a:xfrm>
            <a:off x="602671" y="1807109"/>
            <a:ext cx="17394383" cy="1938992"/>
          </a:xfrm>
          <a:prstGeom prst="rect">
            <a:avLst/>
          </a:prstGeom>
        </p:spPr>
        <p:txBody>
          <a:bodyPr wrap="square">
            <a:spAutoFit/>
          </a:bodyPr>
          <a:lstStyle/>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UNIT TESTING</a:t>
            </a:r>
            <a:endParaRPr lang="en-IN" sz="2400" i="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INTEGRATION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FUNCTIONAL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WHITE BOX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BLACK BOX TESTING</a:t>
            </a:r>
            <a:endParaRPr lang="en-IN"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6522870" y="386834"/>
            <a:ext cx="2236510"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TESTING</a:t>
            </a:r>
            <a:endParaRPr lang="en-IN" sz="3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TESTING</a:t>
            </a:r>
            <a:endParaRPr lang="en-IN" sz="3600" b="1" i="1" dirty="0">
              <a:latin typeface="Times New Roman" panose="02020603050405020304" pitchFamily="18" charset="0"/>
              <a:cs typeface="Times New Roman" panose="02020603050405020304" pitchFamily="18" charset="0"/>
            </a:endParaRPr>
          </a:p>
        </p:txBody>
      </p:sp>
      <p:sp>
        <p:nvSpPr>
          <p:cNvPr id="7" name="Rectangle 6"/>
          <p:cNvSpPr/>
          <p:nvPr/>
        </p:nvSpPr>
        <p:spPr>
          <a:xfrm>
            <a:off x="5872604" y="4226868"/>
            <a:ext cx="6105261"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INTEGRATION TESTING</a:t>
            </a:r>
          </a:p>
        </p:txBody>
      </p:sp>
      <p:sp>
        <p:nvSpPr>
          <p:cNvPr id="8" name="Rectangle 7"/>
          <p:cNvSpPr/>
          <p:nvPr/>
        </p:nvSpPr>
        <p:spPr>
          <a:xfrm>
            <a:off x="581660" y="5527040"/>
            <a:ext cx="16986250" cy="3853180"/>
          </a:xfrm>
          <a:prstGeom prst="rect">
            <a:avLst/>
          </a:prstGeom>
        </p:spPr>
        <p:txBody>
          <a:bodyPr wrap="square">
            <a:noAutofit/>
          </a:bodyPr>
          <a:lstStyle/>
          <a:p>
            <a:pPr algn="just"/>
            <a:r>
              <a:rPr lang="en-IN" sz="2400" dirty="0">
                <a:latin typeface="Times New Roman" panose="02020603050405020304" pitchFamily="18" charset="0"/>
                <a:cs typeface="Times New Roman" panose="02020603050405020304" pitchFamily="18" charset="0"/>
              </a:rPr>
              <a:t>Integration testing for a Sign Language Recognition System using Machine Learning involves testing the interactions and integration of various components to ensure they work together as expected. Identify the key integration points within the system where different components interact, exchange data, or depend on each other's functionality. This may include interactions between data preprocessing, feature extraction, model training, and inference modules.Test the integration between model inference and real-time input processing components. Verify that the system can handle input data streams in real-time, process them efficiently, and produce timely and accurate recognition results.</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Test boundary conditions and limits of integrated components to ensure they behave correctly under extreme or unexpected circumstances. This may include testing edge cases such as maximum input size, memory constraints, or processing time limits</a:t>
            </a:r>
            <a:r>
              <a:rPr lang="en-US" altLang="en-IN" sz="24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Test the compatibility of integrated components with different environments, configurations, or versions. Verify that the system behaves consistently across different platforms, operating systems, and hardware configurations.</a:t>
            </a: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9" name="Text Box 8"/>
          <p:cNvSpPr txBox="1"/>
          <p:nvPr/>
        </p:nvSpPr>
        <p:spPr>
          <a:xfrm>
            <a:off x="581025" y="1193165"/>
            <a:ext cx="16986885" cy="2934970"/>
          </a:xfrm>
          <a:prstGeom prst="rect">
            <a:avLst/>
          </a:prstGeom>
          <a:noFill/>
        </p:spPr>
        <p:txBody>
          <a:bodyPr wrap="square" rtlCol="0">
            <a:noAutofit/>
          </a:bodyPr>
          <a:lstStyle/>
          <a:p>
            <a:pPr algn="just"/>
            <a:r>
              <a:rPr lang="en-US" sz="2400" dirty="0">
                <a:latin typeface="Times New Roman" panose="02020603050405020304" pitchFamily="18" charset="0"/>
                <a:cs typeface="Times New Roman" panose="02020603050405020304" pitchFamily="18" charset="0"/>
              </a:rPr>
              <a:t>Unit testing for a Sign Language Recognition System using Machine Learning involves testing individual components, functions, or classes in isolation to ensure they behave as expected. Utilize testing frameworks such as </a:t>
            </a:r>
            <a:r>
              <a:rPr lang="en-US" sz="2400" dirty="0" err="1">
                <a:latin typeface="Times New Roman" panose="02020603050405020304" pitchFamily="18" charset="0"/>
                <a:cs typeface="Times New Roman" panose="02020603050405020304" pitchFamily="18" charset="0"/>
              </a:rPr>
              <a:t>pytest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unittest</a:t>
            </a:r>
            <a:r>
              <a:rPr lang="en-US" sz="2400" dirty="0">
                <a:latin typeface="Times New Roman" panose="02020603050405020304" pitchFamily="18" charset="0"/>
                <a:cs typeface="Times New Roman" panose="02020603050405020304" pitchFamily="18" charset="0"/>
              </a:rPr>
              <a:t>, or nose to define and run unit tests. These frameworks provide utilities for organizing test cases, asserting expected outcomes, and generating test </a:t>
            </a:r>
            <a:r>
              <a:rPr lang="en-US" sz="2400" dirty="0" err="1">
                <a:latin typeface="Times New Roman" panose="02020603050405020304" pitchFamily="18" charset="0"/>
                <a:cs typeface="Times New Roman" panose="02020603050405020304" pitchFamily="18" charset="0"/>
              </a:rPr>
              <a:t>reports.Test</a:t>
            </a:r>
            <a:r>
              <a:rPr lang="en-US" sz="2400" dirty="0">
                <a:latin typeface="Times New Roman" panose="02020603050405020304" pitchFamily="18" charset="0"/>
                <a:cs typeface="Times New Roman" panose="02020603050405020304" pitchFamily="18" charset="0"/>
              </a:rPr>
              <a:t> feature extraction algorithms to ensure they accurately extract relevant features from input data. Verify that features are computed correctly and are suitable for model training.</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Test different feature extraction methods and parameters to assess their impact on model </a:t>
            </a:r>
            <a:r>
              <a:rPr lang="en-US" sz="2400" dirty="0" err="1">
                <a:latin typeface="Times New Roman" panose="02020603050405020304" pitchFamily="18" charset="0"/>
                <a:cs typeface="Times New Roman" panose="02020603050405020304" pitchFamily="18" charset="0"/>
              </a:rPr>
              <a:t>performance.Use</a:t>
            </a:r>
            <a:r>
              <a:rPr lang="en-US" sz="2400" dirty="0">
                <a:latin typeface="Times New Roman" panose="02020603050405020304" pitchFamily="18" charset="0"/>
                <a:cs typeface="Times New Roman" panose="02020603050405020304" pitchFamily="18" charset="0"/>
              </a:rPr>
              <a:t> code coverage tools to assess the percentage of code covered by unit tests and identify areas that require additional testing</a:t>
            </a:r>
            <a:r>
              <a:rPr lang="en-US" sz="24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5" name="Rectangle 4"/>
          <p:cNvSpPr/>
          <p:nvPr/>
        </p:nvSpPr>
        <p:spPr>
          <a:xfrm>
            <a:off x="6270215" y="490743"/>
            <a:ext cx="4228722" cy="646331"/>
          </a:xfrm>
          <a:prstGeom prst="rect">
            <a:avLst/>
          </a:prstGeom>
        </p:spPr>
        <p:txBody>
          <a:bodyPr wrap="none">
            <a:spAutoFit/>
          </a:bodyPr>
          <a:lstStyle/>
          <a:p>
            <a:pPr marL="355600" indent="-343535">
              <a:lnSpc>
                <a:spcPct val="100000"/>
              </a:lnSpc>
              <a:spcBef>
                <a:spcPts val="100"/>
              </a:spcBef>
              <a:buSzPct val="83000"/>
              <a:tabLst>
                <a:tab pos="355600" algn="l"/>
                <a:tab pos="356235" algn="l"/>
              </a:tabLst>
            </a:pPr>
            <a:r>
              <a:rPr lang="en-IN" sz="3600" b="1" spc="-5" dirty="0">
                <a:latin typeface="Times New Roman" panose="02020603050405020304"/>
                <a:cs typeface="Times New Roman" panose="02020603050405020304"/>
              </a:rPr>
              <a:t>SYSTEM</a:t>
            </a:r>
            <a:r>
              <a:rPr lang="en-IN" sz="3600" b="1" spc="10" dirty="0">
                <a:latin typeface="Times New Roman" panose="02020603050405020304"/>
                <a:cs typeface="Times New Roman" panose="02020603050405020304"/>
              </a:rPr>
              <a:t> </a:t>
            </a:r>
            <a:r>
              <a:rPr lang="en-IN" sz="3600" b="1" spc="-25" dirty="0">
                <a:latin typeface="Times New Roman" panose="02020603050405020304"/>
                <a:cs typeface="Times New Roman" panose="02020603050405020304"/>
              </a:rPr>
              <a:t>TESTING</a:t>
            </a:r>
            <a:endParaRPr lang="en-IN" sz="3600" dirty="0">
              <a:latin typeface="Times New Roman" panose="02020603050405020304"/>
              <a:cs typeface="Times New Roman" panose="02020603050405020304"/>
            </a:endParaRPr>
          </a:p>
        </p:txBody>
      </p:sp>
      <p:sp>
        <p:nvSpPr>
          <p:cNvPr id="6" name="Rectangle 5"/>
          <p:cNvSpPr/>
          <p:nvPr/>
        </p:nvSpPr>
        <p:spPr>
          <a:xfrm>
            <a:off x="934720" y="1675130"/>
            <a:ext cx="16875125" cy="3134360"/>
          </a:xfrm>
          <a:prstGeom prst="rect">
            <a:avLst/>
          </a:prstGeom>
        </p:spPr>
        <p:txBody>
          <a:bodyPr wrap="square">
            <a:noAutofit/>
          </a:bodyPr>
          <a:lstStyle/>
          <a:p>
            <a:pPr algn="just"/>
            <a:r>
              <a:rPr lang="en-IN" sz="2400" dirty="0">
                <a:latin typeface="Times New Roman" panose="02020603050405020304" pitchFamily="18" charset="0"/>
                <a:cs typeface="Times New Roman" panose="02020603050405020304" pitchFamily="18" charset="0"/>
              </a:rPr>
              <a:t>System testing for a Sign Language Recognition System using Machine Learning involves testing the system as a whole to ensure that it meets the specified requirements and functions correctly in its intended environment. Identify and define test scenarios that cover the various functionalities and use cases of the Sign Language Recognition System. These scenarios should represent typical user interactions and system behaviors.</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Prepare test data sets that include a diverse range of sign language gestures, covering different signs, hand shapes, movements, and environmental conditions. Ensure that the test data sets are representative of the real-world usage scenarios.</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Test the system's compatibility with different devices, platforms, and browsers. Ensure that the system functions correctly across various operating systems, web browsers, and screen sizes. Verify compatibility with assistive technologies for accessibility.</a:t>
            </a:r>
          </a:p>
        </p:txBody>
      </p:sp>
      <p:sp>
        <p:nvSpPr>
          <p:cNvPr id="7" name="Rectangle 6"/>
          <p:cNvSpPr/>
          <p:nvPr/>
        </p:nvSpPr>
        <p:spPr>
          <a:xfrm>
            <a:off x="6250202" y="4917271"/>
            <a:ext cx="5399107"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a:latin typeface="Times New Roman" panose="02020603050405020304"/>
                <a:cs typeface="Times New Roman" panose="02020603050405020304"/>
              </a:rPr>
              <a:t>FUNCTIONAL</a:t>
            </a:r>
            <a:r>
              <a:rPr lang="en-IN" sz="3600" b="1" spc="90" dirty="0">
                <a:latin typeface="Times New Roman" panose="02020603050405020304"/>
                <a:cs typeface="Times New Roman" panose="02020603050405020304"/>
              </a:rPr>
              <a:t> </a:t>
            </a:r>
            <a:r>
              <a:rPr lang="en-IN" sz="3600" b="1" spc="-30" dirty="0">
                <a:latin typeface="Times New Roman" panose="02020603050405020304"/>
                <a:cs typeface="Times New Roman" panose="02020603050405020304"/>
              </a:rPr>
              <a:t>TESTING</a:t>
            </a:r>
            <a:endParaRPr lang="en-IN" sz="3600" b="1" dirty="0">
              <a:latin typeface="Times New Roman" panose="02020603050405020304"/>
              <a:cs typeface="Times New Roman" panose="02020603050405020304"/>
            </a:endParaRPr>
          </a:p>
        </p:txBody>
      </p:sp>
      <p:sp>
        <p:nvSpPr>
          <p:cNvPr id="8" name="Rectangle 7"/>
          <p:cNvSpPr/>
          <p:nvPr/>
        </p:nvSpPr>
        <p:spPr>
          <a:xfrm>
            <a:off x="935355" y="5671185"/>
            <a:ext cx="16604615" cy="3696335"/>
          </a:xfrm>
          <a:prstGeom prst="rect">
            <a:avLst/>
          </a:prstGeom>
        </p:spPr>
        <p:txBody>
          <a:bodyPr wrap="square">
            <a:noAutofit/>
          </a:bodyPr>
          <a:lstStyle/>
          <a:p>
            <a:r>
              <a:rPr lang="en-IN" sz="2400" dirty="0">
                <a:latin typeface="Times New Roman" panose="02020603050405020304" pitchFamily="18" charset="0"/>
                <a:cs typeface="Times New Roman" panose="02020603050405020304" pitchFamily="18" charset="0"/>
              </a:rPr>
              <a:t>Functional testing for a Sign Language Recognition System using Machine Learning focuses on verifying that the system's functionalities meet the specified requirements and perform as expected.Test the system's ability to accurately recognize and classify sign language gestures. Use a variety of test cases covering different signs, hand shapes, movements, and speeds.</a:t>
            </a:r>
          </a:p>
          <a:p>
            <a:r>
              <a:rPr lang="en-IN" sz="2400" dirty="0">
                <a:latin typeface="Times New Roman" panose="02020603050405020304" pitchFamily="18" charset="0"/>
                <a:cs typeface="Times New Roman" panose="02020603050405020304" pitchFamily="18" charset="0"/>
              </a:rPr>
              <a:t>Verify that the system can distinguish between different signs and produce correct recognition results for each gesture.</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Test the user interface components of the system, including input methods, feedback mechanisms, and display outputs. Verify that users can interact with the system easily and intuitively.</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Test the system's compatibility and functionality across different platforms, devices, and operating systems. Verify that the system behaves consistently and produces consistent results across various environments.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Test boundary conditions and limits of the system's functionalities to ensure they behave correctly under extreme or unexpected circumstances. Verify that the system handles edge cases gracefully and produces accurate results.</a:t>
            </a:r>
          </a:p>
          <a:p>
            <a:endParaRPr lang="en-IN"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panose="02020603050405020304"/>
                <a:cs typeface="Times New Roman" panose="02020603050405020304"/>
              </a:rPr>
              <a:t>INPUT</a:t>
            </a:r>
            <a:r>
              <a:rPr lang="en-IN" sz="3600" b="1" spc="85" dirty="0">
                <a:latin typeface="Times New Roman" panose="02020603050405020304"/>
                <a:cs typeface="Times New Roman" panose="02020603050405020304"/>
              </a:rPr>
              <a:t> </a:t>
            </a:r>
            <a:r>
              <a:rPr lang="en-IN" sz="3600" b="1" spc="-10" dirty="0">
                <a:latin typeface="Times New Roman" panose="02020603050405020304"/>
                <a:cs typeface="Times New Roman" panose="02020603050405020304"/>
              </a:rPr>
              <a:t>AND</a:t>
            </a:r>
            <a:r>
              <a:rPr lang="en-IN" sz="3600" b="1" spc="-3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sp>
        <p:nvSpPr>
          <p:cNvPr id="9" name="Text Box 8"/>
          <p:cNvSpPr txBox="1"/>
          <p:nvPr/>
        </p:nvSpPr>
        <p:spPr>
          <a:xfrm>
            <a:off x="1209675" y="860425"/>
            <a:ext cx="15908020" cy="8463280"/>
          </a:xfrm>
          <a:prstGeom prst="rect">
            <a:avLst/>
          </a:prstGeom>
          <a:noFill/>
        </p:spPr>
        <p:txBody>
          <a:bodyPr wrap="square" rtlCol="0">
            <a:noAutofit/>
          </a:bodyPr>
          <a:lstStyle/>
          <a:p>
            <a:pPr algn="just"/>
            <a:r>
              <a:rPr lang="en-US" sz="2800" b="1"/>
              <a:t>Input:</a:t>
            </a:r>
          </a:p>
          <a:p>
            <a:pPr algn="just"/>
            <a:r>
              <a:rPr lang="en-US" sz="2000" b="1"/>
              <a:t> Video Data</a:t>
            </a:r>
            <a:r>
              <a:rPr lang="en-US" sz="2000"/>
              <a:t>:</a:t>
            </a:r>
          </a:p>
          <a:p>
            <a:pPr marL="285750" indent="-285750" algn="just">
              <a:buFont typeface="Arial" panose="020B0604020202020204" pitchFamily="34" charset="0"/>
              <a:buChar char="•"/>
            </a:pPr>
            <a:r>
              <a:rPr lang="en-US" sz="2400"/>
              <a:t>The primary input source is video data captured by cameras or other imaging devices. This video data contains sequences of frames capturing the hand movements and gestures made by individuals using sign language.Video data may be obtained from various sources, such as webcams, mobile devices, or specialized sensors.</a:t>
            </a:r>
          </a:p>
          <a:p>
            <a:pPr algn="just"/>
            <a:r>
              <a:rPr lang="en-US" sz="2000" b="1"/>
              <a:t> Image Frames:</a:t>
            </a:r>
            <a:endParaRPr lang="en-US"/>
          </a:p>
          <a:p>
            <a:pPr marL="285750" indent="-285750" algn="just">
              <a:buFont typeface="Arial" panose="020B0604020202020204" pitchFamily="34" charset="0"/>
              <a:buChar char="•"/>
            </a:pPr>
            <a:r>
              <a:rPr lang="en-US" sz="2400"/>
              <a:t>Video data is processed into individual image frames, each representing a single moment in time. These image frames serve as the input data for the recognition system.Image frames may undergo preprocessing steps to enhance quality, remove noise, or standardize lighting conditions before being fed into the recognition model.</a:t>
            </a:r>
          </a:p>
          <a:p>
            <a:pPr indent="0" algn="just">
              <a:buFont typeface="Arial" panose="020B0604020202020204" pitchFamily="34" charset="0"/>
              <a:buNone/>
            </a:pPr>
            <a:r>
              <a:rPr lang="en-US" sz="2800" b="1"/>
              <a:t>Output:</a:t>
            </a:r>
          </a:p>
          <a:p>
            <a:pPr indent="0" algn="just">
              <a:buFont typeface="Arial" panose="020B0604020202020204" pitchFamily="34" charset="0"/>
              <a:buNone/>
            </a:pPr>
            <a:r>
              <a:rPr lang="en-US" sz="2000" b="1"/>
              <a:t> Recognized Signs:</a:t>
            </a:r>
            <a:endParaRPr lang="en-US" sz="2400"/>
          </a:p>
          <a:p>
            <a:pPr marL="342900" indent="-342900" algn="just">
              <a:buFont typeface="Arial" panose="020B0604020202020204" pitchFamily="34" charset="0"/>
              <a:buChar char="•"/>
            </a:pPr>
            <a:r>
              <a:rPr lang="en-US" sz="2400"/>
              <a:t>The primary output of the system is the recognition or interpretation of the sign language gestures captured in the input data.Recognized signs may be represented as text labels corresponding to the identified signs or as symbols representing the gestures in a sign language dictionary.</a:t>
            </a:r>
          </a:p>
          <a:p>
            <a:pPr indent="0" algn="just">
              <a:buFont typeface="Arial" panose="020B0604020202020204" pitchFamily="34" charset="0"/>
              <a:buNone/>
            </a:pPr>
            <a:r>
              <a:rPr lang="en-US" sz="2000" b="1"/>
              <a:t> Confidence Scores:</a:t>
            </a:r>
            <a:endParaRPr lang="en-US" sz="2400"/>
          </a:p>
          <a:p>
            <a:pPr marL="342900" indent="-342900" algn="just">
              <a:buFont typeface="Arial" panose="020B0604020202020204" pitchFamily="34" charset="0"/>
              <a:buChar char="•"/>
            </a:pPr>
            <a:r>
              <a:rPr lang="en-US" sz="2400"/>
              <a:t>Along with recognized signs, the system may output confidence scores or probabilities indicating the level of certainty for each recognized sign. These scores provide a measure of the system's confidence in its predictions.</a:t>
            </a:r>
          </a:p>
          <a:p>
            <a:pPr indent="0" algn="just">
              <a:buFont typeface="Arial" panose="020B0604020202020204" pitchFamily="34" charset="0"/>
              <a:buNone/>
            </a:pPr>
            <a:r>
              <a:rPr lang="en-US" sz="2000" b="1"/>
              <a:t> Timestamps:</a:t>
            </a:r>
          </a:p>
          <a:p>
            <a:pPr marL="342900" indent="-342900" algn="just">
              <a:buFont typeface="Arial" panose="020B0604020202020204" pitchFamily="34" charset="0"/>
              <a:buChar char="•"/>
            </a:pPr>
            <a:r>
              <a:rPr lang="en-US" sz="2400"/>
              <a:t>For real-time systems, the output may include timestamps indicating when each sign was recognized relative to the input video stream.</a:t>
            </a:r>
          </a:p>
          <a:p>
            <a:pPr indent="0" algn="just">
              <a:buFont typeface="Arial" panose="020B0604020202020204" pitchFamily="34" charset="0"/>
              <a:buNone/>
            </a:pPr>
            <a:r>
              <a:rPr lang="en-US" sz="2000" b="1"/>
              <a:t> Visualization or Feedback:</a:t>
            </a:r>
            <a:endParaRPr lang="en-US" sz="2400"/>
          </a:p>
          <a:p>
            <a:pPr marL="342900" indent="-342900" algn="just">
              <a:buFont typeface="Arial" panose="020B0604020202020204" pitchFamily="34" charset="0"/>
              <a:buChar char="•"/>
            </a:pPr>
            <a:r>
              <a:rPr lang="en-US" sz="2400"/>
              <a:t>In interactive systems, the output may include visualizations or feedback mechanisms to provide users with real-time feedback on the recognized signs. This could include highlighting recognized signs in the input video stream or providing auditory feedback.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9" name="Content Placeholder 8" descr="Screenshot (5)"/>
          <p:cNvPicPr>
            <a:picLocks noGrp="1" noChangeAspect="1"/>
          </p:cNvPicPr>
          <p:nvPr>
            <p:ph idx="1"/>
          </p:nvPr>
        </p:nvPicPr>
        <p:blipFill>
          <a:blip r:embed="rId2"/>
          <a:stretch>
            <a:fillRect/>
          </a:stretch>
        </p:blipFill>
        <p:spPr>
          <a:xfrm>
            <a:off x="1716405" y="1295400"/>
            <a:ext cx="15005685" cy="81127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OUTPUT</a:t>
            </a:r>
          </a:p>
        </p:txBody>
      </p:sp>
      <p:pic>
        <p:nvPicPr>
          <p:cNvPr id="9" name="Content Placeholder 8" descr="Screenshot (8)"/>
          <p:cNvPicPr>
            <a:picLocks noGrp="1" noChangeAspect="1"/>
          </p:cNvPicPr>
          <p:nvPr>
            <p:ph idx="1"/>
          </p:nvPr>
        </p:nvPicPr>
        <p:blipFill>
          <a:blip r:embed="rId2"/>
          <a:stretch>
            <a:fillRect/>
          </a:stretch>
        </p:blipFill>
        <p:spPr>
          <a:xfrm>
            <a:off x="1771015" y="1782445"/>
            <a:ext cx="15047595" cy="76352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Rectangle 4"/>
          <p:cNvSpPr/>
          <p:nvPr/>
        </p:nvSpPr>
        <p:spPr>
          <a:xfrm>
            <a:off x="885559" y="389205"/>
            <a:ext cx="15469732" cy="1568450"/>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ABSTRACT</a:t>
            </a:r>
            <a:endParaRPr lang="en-IN" sz="3200" b="1" dirty="0">
              <a:latin typeface="Times New Roman" panose="02020603050405020304" pitchFamily="18" charset="0"/>
              <a:cs typeface="Times New Roman" panose="02020603050405020304" pitchFamily="18" charset="0"/>
            </a:endParaRPr>
          </a:p>
          <a:p>
            <a:pPr lvl="1">
              <a:lnSpc>
                <a:spcPct val="150000"/>
              </a:lnSpc>
            </a:pPr>
            <a:endParaRPr lang="en-IN" sz="2800" b="1" dirty="0">
              <a:latin typeface="Times New Roman" panose="02020603050405020304" pitchFamily="18" charset="0"/>
              <a:cs typeface="Times New Roman" panose="02020603050405020304" pitchFamily="18" charset="0"/>
            </a:endParaRPr>
          </a:p>
        </p:txBody>
      </p:sp>
      <p:sp>
        <p:nvSpPr>
          <p:cNvPr id="6" name="Text Box 5"/>
          <p:cNvSpPr txBox="1"/>
          <p:nvPr/>
        </p:nvSpPr>
        <p:spPr>
          <a:xfrm>
            <a:off x="1601470" y="1680845"/>
            <a:ext cx="15217775" cy="7759065"/>
          </a:xfrm>
          <a:prstGeom prst="rect">
            <a:avLst/>
          </a:prstGeom>
          <a:noFill/>
        </p:spPr>
        <p:txBody>
          <a:bodyPr wrap="square" rtlCol="0">
            <a:noAutofit/>
          </a:bodyPr>
          <a:lstStyle/>
          <a:p>
            <a:pPr marL="285750" indent="-28575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sym typeface="+mn-ea"/>
              </a:rPr>
              <a:t>The project title "Sign </a:t>
            </a:r>
            <a:r>
              <a:rPr lang="en-IN" sz="2800">
                <a:latin typeface="Times New Roman" panose="02020603050405020304" pitchFamily="18" charset="0"/>
                <a:cs typeface="Times New Roman" panose="02020603050405020304" pitchFamily="18" charset="0"/>
                <a:sym typeface="+mn-ea"/>
              </a:rPr>
              <a:t>Savvy Recognition </a:t>
            </a:r>
            <a:r>
              <a:rPr lang="en-IN" sz="2800" dirty="0">
                <a:latin typeface="Times New Roman" panose="02020603050405020304" pitchFamily="18" charset="0"/>
                <a:cs typeface="Times New Roman" panose="02020603050405020304" pitchFamily="18" charset="0"/>
                <a:sym typeface="+mn-ea"/>
              </a:rPr>
              <a:t>Using Machine Learning" is quite self-explanatory, as it describes the essence of the project.</a:t>
            </a:r>
            <a:r>
              <a:rPr lang="en-US" altLang="en-IN" sz="2800" dirty="0">
                <a:latin typeface="Times New Roman" panose="02020603050405020304" pitchFamily="18" charset="0"/>
                <a:cs typeface="Times New Roman" panose="02020603050405020304" pitchFamily="18" charset="0"/>
                <a:sym typeface="+mn-ea"/>
              </a:rPr>
              <a:t>T</a:t>
            </a:r>
            <a:r>
              <a:rPr lang="en-IN" sz="2800" dirty="0">
                <a:latin typeface="Times New Roman" panose="02020603050405020304" pitchFamily="18" charset="0"/>
                <a:cs typeface="Times New Roman" panose="02020603050405020304" pitchFamily="18" charset="0"/>
                <a:sym typeface="+mn-ea"/>
              </a:rPr>
              <a:t>he "Sign Language Recognition System Using Machine Learning" project holds immense societal, technological, and educational significance, addressing the needs of a marginalized community while pushing the boundaries of AI and fostering inclusivity and accessibility.An Sign Language is one of the way to communicate with deaf people. In this work sets, included features and variation in the language with locality have been the major barriers which has led to little research being done in ISL. One should learn sign language to interact with them. Learning usually takes place in peer groups. There are very few study materials available for sign learning. Because of this, the process of learning sign language learning is a very difficult task. The initial stage of isign learning is Finger spelled signi learning and moreover, are used when no corresponding sign exists or signer is not aware of it. Most of the existing tools for sign language learning use external sensors which are costly. Our project aims at extending a step forward in this field by collecting a dataset and then use various feature extraction techniques to extract useful information which is then input into various supervised learning techniques. Currently, we have reported four fold cross validated results for the different approaches, and the difference from the previous work done can be attributed to the fact that in our four fold i cross validation, the validation set Correspond to images of a iperson different from the persons in the training set.</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5" name="Rectangle 4"/>
          <p:cNvSpPr/>
          <p:nvPr/>
        </p:nvSpPr>
        <p:spPr>
          <a:xfrm>
            <a:off x="6120765" y="532130"/>
            <a:ext cx="4898390" cy="645160"/>
          </a:xfrm>
          <a:prstGeom prst="rect">
            <a:avLst/>
          </a:prstGeom>
        </p:spPr>
        <p:txBody>
          <a:bodyPr wrap="square">
            <a:spAutoFit/>
          </a:bodyPr>
          <a:lstStyle/>
          <a:p>
            <a:r>
              <a:rPr lang="en-US" altLang="en-IN" sz="3600" b="1" spc="-20" dirty="0">
                <a:latin typeface="Times New Roman" panose="02020603050405020304"/>
                <a:cs typeface="Times New Roman" panose="02020603050405020304"/>
              </a:rPr>
              <a:t>        </a:t>
            </a:r>
            <a:r>
              <a:rPr lang="en-IN" sz="3600" b="1" spc="-20" dirty="0">
                <a:latin typeface="Times New Roman" panose="02020603050405020304"/>
                <a:cs typeface="Times New Roman" panose="02020603050405020304"/>
              </a:rPr>
              <a:t>CONCLUSION</a:t>
            </a:r>
            <a:endParaRPr lang="en-IN" sz="3600" b="1" dirty="0"/>
          </a:p>
        </p:txBody>
      </p:sp>
      <p:sp>
        <p:nvSpPr>
          <p:cNvPr id="6" name="TextBox 5"/>
          <p:cNvSpPr txBox="1"/>
          <p:nvPr/>
        </p:nvSpPr>
        <p:spPr>
          <a:xfrm>
            <a:off x="1027430" y="1683385"/>
            <a:ext cx="15791180" cy="6605270"/>
          </a:xfrm>
          <a:prstGeom prst="rect">
            <a:avLst/>
          </a:prstGeom>
          <a:noFill/>
        </p:spPr>
        <p:txBody>
          <a:bodyPr wrap="square" rtlCol="0">
            <a:noAutofit/>
          </a:bodyPr>
          <a:lstStyle/>
          <a:p>
            <a:pPr marL="457200" indent="-457200" algn="just">
              <a:buFont typeface="Arial" panose="020B0604020202020204" pitchFamily="34" charset="0"/>
              <a:buChar char="•"/>
            </a:pPr>
            <a:r>
              <a:rPr lang="en-IN" sz="2800" dirty="0"/>
              <a:t>In conclusion, the Sign Language Recognition System Using Machine Learningpresents a promising solution to bridge communication barriers between individu_x0002_als who are deaf or hard of hearing and those who do not understand sign language.Through the integration of computer vision and machine learning techniques, significant progress has been made in accurately interpreting sign language gestures in</a:t>
            </a:r>
            <a:r>
              <a:rPr lang="en-US" altLang="en-IN" sz="2800" dirty="0"/>
              <a:t> </a:t>
            </a:r>
            <a:r>
              <a:rPr lang="en-IN" sz="2800" dirty="0"/>
              <a:t>real-time</a:t>
            </a:r>
            <a:r>
              <a:rPr lang="en-US" altLang="en-IN" sz="2800" dirty="0"/>
              <a:t> In conclusion, the Sign Language Recognition System Using Machine Learning presents a promising solution to bridge communication barriers between individu_x0002_als who are deaf or hard of hearing and those who do not understand sign language.Through the integration of computer vision and machine learning techniques, significant progress has been made in accurately interpreting sign language gestures in real-time.Although there was some work done priorly on ISL, they generated the training and test dataset from the same person which lead to higher accuracies. Overall, a well-designed and carefully implemented Sign Language Recognition System using Machine Learning has the potential to make a meaningful impact on the lives of individuals who use sign language, enabling them to communicate more effectively and participate more fully in various aspects of society. By addressing technical, social, and ethical considerations, we can create systems that promote accessibility, inclusivity, and empowerment for all.A fast, novel and robust system was proposed for recognition of different alphabets of Indian Sign Language for video sequences. Skin filtering was used for detection of hands, Eigen vectors and Eigen values were considered as the features and finally effective classification was achieved using Eigen value weighted Euclidean Distance based classifier. </a:t>
            </a:r>
          </a:p>
          <a:p>
            <a:pPr marL="457200" indent="-457200" algn="just">
              <a:buFont typeface="Arial" panose="020B0604020202020204" pitchFamily="34" charset="0"/>
              <a:buChar char="•"/>
            </a:pPr>
            <a:endParaRPr lang="en-US" altLang="en-IN" sz="2800" dirty="0"/>
          </a:p>
          <a:p>
            <a:pPr marL="457200" indent="-457200" algn="just">
              <a:buFont typeface="Arial" panose="020B0604020202020204" pitchFamily="34" charset="0"/>
              <a:buChar char="•"/>
            </a:pPr>
            <a:endParaRPr lang="en-US" altLang="en-IN" sz="2800" dirty="0"/>
          </a:p>
          <a:p>
            <a:pPr marL="457200" indent="-457200" algn="just">
              <a:buFont typeface="Arial" panose="020B0604020202020204" pitchFamily="34" charset="0"/>
              <a:buChar char="•"/>
            </a:pPr>
            <a:endParaRPr lang="en-US" altLang="en-IN" sz="2800" dirty="0"/>
          </a:p>
          <a:p>
            <a:pPr marL="457200" indent="-457200" algn="just">
              <a:buFont typeface="Arial" panose="020B0604020202020204" pitchFamily="34" charset="0"/>
              <a:buChar char="•"/>
            </a:pPr>
            <a:endParaRPr lang="en-US" altLang="en-IN" sz="2800" dirty="0"/>
          </a:p>
          <a:p>
            <a:pPr marL="457200" indent="-457200" algn="just">
              <a:buFont typeface="Arial" panose="020B0604020202020204" pitchFamily="34" charset="0"/>
              <a:buChar char="•"/>
            </a:pPr>
            <a:endParaRPr lang="en-US" altLang="en-IN"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a:latin typeface="Times New Roman" panose="02020603050405020304" pitchFamily="18" charset="0"/>
                <a:cs typeface="Times New Roman" panose="02020603050405020304" pitchFamily="18" charset="0"/>
              </a:rPr>
              <a:t>Plagiarism</a:t>
            </a:r>
            <a:r>
              <a:rPr lang="en-IN" sz="3600" b="1" spc="-21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Report</a:t>
            </a:r>
            <a:r>
              <a:rPr lang="en-IN" sz="3600" b="1" spc="-35" dirty="0">
                <a:latin typeface="Times New Roman" panose="02020603050405020304" pitchFamily="18" charset="0"/>
                <a:cs typeface="Times New Roman" panose="02020603050405020304" pitchFamily="18" charset="0"/>
              </a:rPr>
              <a:t> </a:t>
            </a:r>
            <a:r>
              <a:rPr lang="en-IN" sz="3600" b="1" spc="10" dirty="0">
                <a:latin typeface="Times New Roman" panose="02020603050405020304" pitchFamily="18" charset="0"/>
                <a:cs typeface="Times New Roman" panose="02020603050405020304" pitchFamily="18" charset="0"/>
              </a:rPr>
              <a:t>of</a:t>
            </a:r>
            <a:r>
              <a:rPr lang="en-IN" sz="3600" b="1" spc="-55" dirty="0">
                <a:latin typeface="Times New Roman" panose="02020603050405020304" pitchFamily="18" charset="0"/>
                <a:cs typeface="Times New Roman" panose="02020603050405020304" pitchFamily="18" charset="0"/>
              </a:rPr>
              <a:t> </a:t>
            </a:r>
            <a:r>
              <a:rPr lang="en-IN" sz="3600" b="1" spc="-15" dirty="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pic>
        <p:nvPicPr>
          <p:cNvPr id="8" name="Content Placeholder 7" descr="pg"/>
          <p:cNvPicPr>
            <a:picLocks noGrp="1" noChangeAspect="1"/>
          </p:cNvPicPr>
          <p:nvPr>
            <p:ph idx="1"/>
          </p:nvPr>
        </p:nvPicPr>
        <p:blipFill>
          <a:blip r:embed="rId2"/>
          <a:stretch>
            <a:fillRect/>
          </a:stretch>
        </p:blipFill>
        <p:spPr>
          <a:xfrm>
            <a:off x="1754505" y="1196975"/>
            <a:ext cx="14927580" cy="82734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5" name="Rectangle 4"/>
          <p:cNvSpPr/>
          <p:nvPr/>
        </p:nvSpPr>
        <p:spPr>
          <a:xfrm>
            <a:off x="4763686" y="469961"/>
            <a:ext cx="9575769" cy="645160"/>
          </a:xfrm>
          <a:prstGeom prst="rect">
            <a:avLst/>
          </a:prstGeom>
        </p:spPr>
        <p:txBody>
          <a:bodyPr wrap="square">
            <a:spAutoFit/>
          </a:bodyPr>
          <a:lstStyle/>
          <a:p>
            <a:r>
              <a:rPr lang="en-US" altLang="en-IN" sz="3600" b="1"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REFERENCES</a:t>
            </a:r>
            <a:endParaRPr lang="en-IN" sz="3600" b="1" dirty="0"/>
          </a:p>
        </p:txBody>
      </p:sp>
      <p:sp>
        <p:nvSpPr>
          <p:cNvPr id="6" name="TextBox 5"/>
          <p:cNvSpPr txBox="1"/>
          <p:nvPr/>
        </p:nvSpPr>
        <p:spPr>
          <a:xfrm>
            <a:off x="353060" y="1674495"/>
            <a:ext cx="17373600" cy="8682355"/>
          </a:xfrm>
          <a:prstGeom prst="rect">
            <a:avLst/>
          </a:prstGeom>
          <a:noFill/>
        </p:spPr>
        <p:txBody>
          <a:bodyPr wrap="square" rtlCol="0">
            <a:noAutofit/>
          </a:bodyPr>
          <a:lstStyle/>
          <a:p>
            <a:pPr marL="457200" indent="-457200" algn="just">
              <a:buFont typeface="Arial" panose="020B0604020202020204" pitchFamily="34" charset="0"/>
              <a:buChar char="•"/>
            </a:pPr>
            <a:r>
              <a:rPr lang="en-IN" sz="2800" dirty="0">
                <a:sym typeface="+mn-ea"/>
              </a:rPr>
              <a:t>Enikeev, D.G., Mustafina, S.A.: Sign language recognition through Leap Motion controller</a:t>
            </a:r>
            <a:r>
              <a:rPr lang="en-US" altLang="en-IN" sz="2800" dirty="0">
                <a:sym typeface="+mn-ea"/>
              </a:rPr>
              <a:t> </a:t>
            </a:r>
            <a:r>
              <a:rPr lang="en-IN" sz="2800" dirty="0">
                <a:sym typeface="+mn-ea"/>
              </a:rPr>
              <a:t>and input prediction algorithm. J. Phys. Conf. Ser. 1715, 012008 (2021). </a:t>
            </a:r>
            <a:endParaRPr lang="en-IN" sz="2800" dirty="0"/>
          </a:p>
          <a:p>
            <a:pPr marL="457200" indent="-457200" algn="just">
              <a:buFont typeface="Arial" panose="020B0604020202020204" pitchFamily="34" charset="0"/>
              <a:buChar char="•"/>
            </a:pPr>
            <a:r>
              <a:rPr lang="en-IN" sz="2800" dirty="0">
                <a:sym typeface="+mn-ea"/>
              </a:rPr>
              <a:t>Zhang, W.; Wang, J.; Lan, F. Dynamic hand gesture recognition based on short-term sampling neural networks. IEEE/CAA J. Autom. Sin. 2021, 8, 110–120. </a:t>
            </a:r>
            <a:endParaRPr lang="en-IN" sz="2800" dirty="0"/>
          </a:p>
          <a:p>
            <a:pPr marL="457200" indent="-457200" algn="just">
              <a:buFont typeface="Arial" panose="020B0604020202020204" pitchFamily="34" charset="0"/>
              <a:buChar char="•"/>
            </a:pPr>
            <a:r>
              <a:rPr lang="en-IN" sz="2800" dirty="0">
                <a:sym typeface="+mn-ea"/>
              </a:rPr>
              <a:t>Kapur, R.: The Types of Communication. MIJ. 6, (2020).</a:t>
            </a:r>
            <a:endParaRPr lang="en-IN" sz="2800" dirty="0"/>
          </a:p>
          <a:p>
            <a:pPr marL="457200" indent="-457200" algn="just">
              <a:buFont typeface="Arial" panose="020B0604020202020204" pitchFamily="34" charset="0"/>
              <a:buChar char="•"/>
            </a:pPr>
            <a:r>
              <a:rPr lang="en-IN" sz="2800" dirty="0">
                <a:sym typeface="+mn-ea"/>
              </a:rPr>
              <a:t>Pan T, Lo L, Yeh C, Li J, Liu H, Hu M (2016) Real-time sign language recognition in complex background scene based on a hierarchical clustering and support vector machine. In: 2016 IEEE second conference on multimedia big data, pp 64–67</a:t>
            </a:r>
            <a:endParaRPr lang="en-IN" sz="2800" dirty="0"/>
          </a:p>
          <a:p>
            <a:pPr marL="457200" indent="-457200" algn="just">
              <a:buFont typeface="Arial" panose="020B0604020202020204" pitchFamily="34" charset="0"/>
              <a:buChar char="•"/>
            </a:pPr>
            <a:r>
              <a:rPr lang="en-IN" sz="2800" dirty="0">
                <a:sym typeface="+mn-ea"/>
              </a:rPr>
              <a:t>Masood S, Thuwal H, Srivastava A (2017) American sign language character recognition using convolution neural network. Smart Comput Inform, 403–412. </a:t>
            </a:r>
            <a:endParaRPr lang="en-IN" sz="2800" dirty="0"/>
          </a:p>
          <a:p>
            <a:pPr marL="457200" indent="-457200" algn="just">
              <a:buFont typeface="Arial" panose="020B0604020202020204" pitchFamily="34" charset="0"/>
              <a:buChar char="•"/>
            </a:pPr>
            <a:r>
              <a:rPr lang="en-IN" sz="2800" dirty="0">
                <a:sym typeface="+mn-ea"/>
              </a:rPr>
              <a:t>Kumar P, Gauba H, Roy P, Dogra D (2017) Coupled HMM-based multi-sensor data fusion for sign language recognition. Pattern Recogn Lett 86:1–8.</a:t>
            </a:r>
            <a:endParaRPr lang="en-IN" sz="2800" dirty="0"/>
          </a:p>
          <a:p>
            <a:pPr marL="457200" indent="-457200" algn="just">
              <a:buFont typeface="Arial" panose="020B0604020202020204" pitchFamily="34" charset="0"/>
              <a:buChar char="•"/>
            </a:pPr>
            <a:r>
              <a:rPr lang="en-IN" sz="2800" dirty="0">
                <a:sym typeface="+mn-ea"/>
              </a:rPr>
              <a:t>Hore, S., Chatterjee, S., Santhi, V., Dey, N., Ashour, A.S., Balas, V.E., Shi, F.: Indian Sign</a:t>
            </a:r>
            <a:r>
              <a:rPr lang="en-US" altLang="en-IN" sz="2800" dirty="0">
                <a:sym typeface="+mn-ea"/>
              </a:rPr>
              <a:t> </a:t>
            </a:r>
            <a:r>
              <a:rPr lang="en-IN" sz="2800" dirty="0">
                <a:sym typeface="+mn-ea"/>
              </a:rPr>
              <a:t>Language Recognition Using Optimized Neural Networks. Adv. Intell. Syst. Comput. </a:t>
            </a:r>
            <a:endParaRPr lang="en-IN" sz="2800" dirty="0"/>
          </a:p>
          <a:p>
            <a:pPr marL="457200" indent="-457200" algn="just">
              <a:buFont typeface="Arial" panose="020B0604020202020204" pitchFamily="34" charset="0"/>
              <a:buChar char="•"/>
            </a:pPr>
            <a:r>
              <a:rPr lang="en-IN" sz="2800" dirty="0">
                <a:sym typeface="+mn-ea"/>
              </a:rPr>
              <a:t>Bragg, D., Koller, O., Bellard, M., Berke, L., Boudreault, P., Braffort, A., Caselli, N.,Huenerfauth, M., Kacorri, H., Verhoef, T., Vogler, C., Morris, M.R.: Sign Language</a:t>
            </a:r>
            <a:r>
              <a:rPr lang="en-US" altLang="en-IN" sz="2800" dirty="0">
                <a:sym typeface="+mn-ea"/>
              </a:rPr>
              <a:t> </a:t>
            </a:r>
            <a:r>
              <a:rPr lang="en-IN" sz="2800" dirty="0">
                <a:sym typeface="+mn-ea"/>
              </a:rPr>
              <a:t>Recognition, Generation, and Translation: An Interdisciplinary Perspective. 21st Int. ACM</a:t>
            </a:r>
            <a:r>
              <a:rPr lang="en-US" altLang="en-IN" sz="2800" dirty="0">
                <a:sym typeface="+mn-ea"/>
              </a:rPr>
              <a:t> </a:t>
            </a:r>
            <a:r>
              <a:rPr lang="en-IN" sz="2800" dirty="0">
                <a:sym typeface="+mn-ea"/>
              </a:rPr>
              <a:t>SIGACCESS Conf. Comput. Access. (2019). </a:t>
            </a:r>
            <a:endParaRPr lang="en-IN" sz="2800" dirty="0"/>
          </a:p>
          <a:p>
            <a:pPr marL="457200" indent="-457200" algn="just">
              <a:buFont typeface="Arial" panose="020B0604020202020204" pitchFamily="34" charset="0"/>
              <a:buChar char="•"/>
            </a:pPr>
            <a:endParaRPr lang="en-IN" sz="2800" dirty="0"/>
          </a:p>
          <a:p>
            <a:endParaRPr lang="en-IN" sz="2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1668264" y="6982691"/>
            <a:ext cx="4295554" cy="1438275"/>
          </a:xfrm>
          <a:prstGeom prst="rect">
            <a:avLst/>
          </a:prstGeom>
          <a:noFill/>
        </p:spPr>
      </p:pic>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10" name="Footer Placeholder 9"/>
          <p:cNvSpPr>
            <a:spLocks noGrp="1"/>
          </p:cNvSpPr>
          <p:nvPr>
            <p:ph type="ftr" sz="quarter" idx="11"/>
          </p:nvPr>
        </p:nvSpPr>
        <p:spPr/>
        <p:txBody>
          <a:bodyPr/>
          <a:lstStyle/>
          <a:p>
            <a:r>
              <a:rPr lang="en-IN"/>
              <a:t>DEPARTMENT OF COMPUTER SCIENCE &amp; ENGINEERING   / PROJECT TITLE</a:t>
            </a:r>
          </a:p>
        </p:txBody>
      </p:sp>
      <p:sp>
        <p:nvSpPr>
          <p:cNvPr id="11" name="Date Placeholder 10"/>
          <p:cNvSpPr>
            <a:spLocks noGrp="1"/>
          </p:cNvSpPr>
          <p:nvPr>
            <p:ph type="dt" sz="half" idx="10"/>
          </p:nvPr>
        </p:nvSpPr>
        <p:spPr/>
        <p:txBody>
          <a:bodyPr/>
          <a:lstStyle/>
          <a:p>
            <a:fld id="{FC19F4A3-E32D-4520-B9BC-6787D8D72445}" type="datetime4">
              <a:rPr lang="en-US" smtClean="0"/>
              <a:t>April 18, 2024</a:t>
            </a:fld>
            <a:endParaRPr lang="en-US"/>
          </a:p>
        </p:txBody>
      </p:sp>
      <p:pic>
        <p:nvPicPr>
          <p:cNvPr id="12" name="Picture 2" descr="C:\Users\Sharad\Desktop\Logo-Final-A veltech.png"/>
          <p:cNvPicPr>
            <a:picLocks noChangeAspect="1" noChangeArrowheads="1"/>
          </p:cNvPicPr>
          <p:nvPr/>
        </p:nvPicPr>
        <p:blipFill>
          <a:blip r:embed="rId3"/>
          <a:srcRect/>
          <a:stretch>
            <a:fillRect/>
          </a:stretch>
        </p:blipFill>
        <p:spPr bwMode="auto">
          <a:xfrm>
            <a:off x="16449323" y="7193392"/>
            <a:ext cx="1160907" cy="1223246"/>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5" name="Rectangle 4"/>
          <p:cNvSpPr/>
          <p:nvPr/>
        </p:nvSpPr>
        <p:spPr>
          <a:xfrm>
            <a:off x="807085" y="451485"/>
            <a:ext cx="16940530" cy="11386185"/>
          </a:xfrm>
          <a:prstGeom prst="rect">
            <a:avLst/>
          </a:prstGeom>
        </p:spPr>
        <p:txBody>
          <a:bodyPr wrap="square">
            <a:no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OBJECTIVE</a:t>
            </a:r>
            <a:r>
              <a:rPr lang="en-US" altLang="en-IN" sz="3600" b="1" dirty="0">
                <a:latin typeface="Times New Roman" panose="02020603050405020304" pitchFamily="18" charset="0"/>
                <a:cs typeface="Times New Roman" panose="02020603050405020304" pitchFamily="18" charset="0"/>
              </a:rPr>
              <a:t>S</a:t>
            </a:r>
          </a:p>
          <a:p>
            <a:pPr lvl="1" algn="ctr">
              <a:lnSpc>
                <a:spcPct val="150000"/>
              </a:lnSpc>
            </a:pPr>
            <a:endParaRPr lang="en-IN" sz="3600" b="1" dirty="0">
              <a:latin typeface="Times New Roman" panose="02020603050405020304" pitchFamily="18" charset="0"/>
              <a:cs typeface="Times New Roman" panose="02020603050405020304" pitchFamily="18" charset="0"/>
            </a:endParaRPr>
          </a:p>
          <a:p>
            <a:pPr algn="just"/>
            <a:r>
              <a:rPr lang="en-IN" sz="2800" b="1" dirty="0">
                <a:latin typeface="Times New Roman" panose="02020603050405020304" pitchFamily="18" charset="0"/>
                <a:cs typeface="Times New Roman" panose="02020603050405020304" pitchFamily="18" charset="0"/>
                <a:sym typeface="+mn-ea"/>
              </a:rPr>
              <a:t>1.Aim of the project</a:t>
            </a:r>
            <a:r>
              <a:rPr lang="en-US" altLang="en-IN" sz="2800" b="1" dirty="0">
                <a:latin typeface="Times New Roman" panose="02020603050405020304" pitchFamily="18" charset="0"/>
                <a:cs typeface="Times New Roman" panose="02020603050405020304" pitchFamily="18" charset="0"/>
                <a:sym typeface="+mn-ea"/>
              </a:rPr>
              <a:t>:</a:t>
            </a:r>
            <a:r>
              <a:rPr lang="en-US" altLang="en-IN" sz="2800" dirty="0">
                <a:latin typeface="Times New Roman" panose="02020603050405020304" pitchFamily="18" charset="0"/>
                <a:cs typeface="Times New Roman" panose="02020603050405020304" pitchFamily="18" charset="0"/>
                <a:sym typeface="+mn-ea"/>
              </a:rPr>
              <a:t>The aim of the project "Sign Language Recognition System Using Machine Learning" is to develop a robust and accurate system capable of interpreting sign language gestures from videos or images.Sign language recognition systems bridge the communication gap between the deaf community and the hearing population, enabling seamless interaction and understanding.Sign language recognition empowers the deaf community by providing them with tools to express themselves and engage more effectively in a predominantly spoken language society.</a:t>
            </a:r>
            <a:endParaRPr lang="en-US" altLang="en-IN" sz="2800" dirty="0">
              <a:latin typeface="Times New Roman" panose="02020603050405020304" pitchFamily="18" charset="0"/>
              <a:cs typeface="Times New Roman" panose="02020603050405020304" pitchFamily="18" charset="0"/>
            </a:endParaRPr>
          </a:p>
          <a:p>
            <a:pPr algn="just"/>
            <a:endParaRPr lang="en-IN" sz="2800" b="1" dirty="0">
              <a:latin typeface="Times New Roman" panose="02020603050405020304" pitchFamily="18" charset="0"/>
              <a:cs typeface="Times New Roman" panose="02020603050405020304" pitchFamily="18" charset="0"/>
            </a:endParaRPr>
          </a:p>
          <a:p>
            <a:pPr algn="just"/>
            <a:r>
              <a:rPr lang="en-IN" sz="2800" b="1" dirty="0">
                <a:latin typeface="Times New Roman" panose="02020603050405020304" pitchFamily="18" charset="0"/>
                <a:cs typeface="Times New Roman" panose="02020603050405020304" pitchFamily="18" charset="0"/>
                <a:sym typeface="+mn-ea"/>
              </a:rPr>
              <a:t>2.Scope of the project</a:t>
            </a:r>
            <a:r>
              <a:rPr lang="en-US" altLang="en-IN" sz="2800" b="1" dirty="0">
                <a:latin typeface="Times New Roman" panose="02020603050405020304" pitchFamily="18" charset="0"/>
                <a:cs typeface="Times New Roman" panose="02020603050405020304" pitchFamily="18" charset="0"/>
                <a:sym typeface="+mn-ea"/>
              </a:rPr>
              <a:t>:</a:t>
            </a:r>
            <a:r>
              <a:rPr lang="en-IN" sz="2800" dirty="0">
                <a:latin typeface="Times New Roman" panose="02020603050405020304" pitchFamily="18" charset="0"/>
                <a:cs typeface="Times New Roman" panose="02020603050405020304" pitchFamily="18" charset="0"/>
                <a:sym typeface="+mn-ea"/>
              </a:rPr>
              <a:t>The objective and scope of the project "Sign Language Recognition System Using Machine Learning" are crucial for defining its goals and boundaries.</a:t>
            </a:r>
            <a:r>
              <a:rPr lang="en-US" altLang="en-IN" sz="2800" dirty="0">
                <a:latin typeface="Times New Roman" panose="02020603050405020304" pitchFamily="18" charset="0"/>
                <a:cs typeface="Times New Roman" panose="02020603050405020304" pitchFamily="18" charset="0"/>
                <a:sym typeface="+mn-ea"/>
              </a:rPr>
              <a:t>Sign language involves intricate hand movements, facial expressions, and body language, making it a challenging task for machines to accurately interpret and recognize.the scope of a Sign Language Recognition System using Machine Learning extends beyond technical development to encompass practical implementation and societal impact, with the ultimate goal of fostering inclusion, accessibility, and empowerment for individuals with communication disabilities.</a:t>
            </a:r>
            <a:endParaRPr lang="en-US" altLang="en-IN" sz="2800" dirty="0">
              <a:latin typeface="Times New Roman" panose="02020603050405020304" pitchFamily="18" charset="0"/>
              <a:cs typeface="Times New Roman" panose="02020603050405020304" pitchFamily="18" charset="0"/>
            </a:endParaRPr>
          </a:p>
          <a:p>
            <a:pPr lvl="1" algn="ctr">
              <a:lnSpc>
                <a:spcPct val="150000"/>
              </a:lnSpc>
            </a:pPr>
            <a:endParaRPr lang="en-IN" sz="3600" b="1" dirty="0">
              <a:latin typeface="Times New Roman" panose="02020603050405020304" pitchFamily="18" charset="0"/>
              <a:cs typeface="Times New Roman" panose="02020603050405020304" pitchFamily="18" charset="0"/>
            </a:endParaRPr>
          </a:p>
          <a:p>
            <a:pPr lvl="1" algn="ctr">
              <a:lnSpc>
                <a:spcPct val="150000"/>
              </a:lnSpc>
            </a:pPr>
            <a:endParaRPr lang="en-IN"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TIMELINE OF THE PROJECT</a:t>
            </a:r>
            <a:endParaRPr lang="en-IN" sz="3600" dirty="0"/>
          </a:p>
        </p:txBody>
      </p:sp>
      <p:pic>
        <p:nvPicPr>
          <p:cNvPr id="22530" name="Picture 2" descr="Gantt Chart Example by ProductPlan"/>
          <p:cNvPicPr>
            <a:picLocks noChangeAspect="1" noChangeArrowheads="1"/>
          </p:cNvPicPr>
          <p:nvPr/>
        </p:nvPicPr>
        <p:blipFill>
          <a:blip r:embed="rId3"/>
          <a:srcRect/>
          <a:stretch>
            <a:fillRect/>
          </a:stretch>
        </p:blipFill>
        <p:spPr bwMode="auto">
          <a:xfrm>
            <a:off x="3688483" y="1605768"/>
            <a:ext cx="9341716" cy="6230853"/>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INTRODUCTION</a:t>
            </a:r>
          </a:p>
        </p:txBody>
      </p:sp>
      <p:sp>
        <p:nvSpPr>
          <p:cNvPr id="6" name="Rectangle 5"/>
          <p:cNvSpPr/>
          <p:nvPr/>
        </p:nvSpPr>
        <p:spPr>
          <a:xfrm>
            <a:off x="668020" y="1343025"/>
            <a:ext cx="16227425" cy="7967980"/>
          </a:xfrm>
          <a:prstGeom prst="rect">
            <a:avLst/>
          </a:prstGeom>
        </p:spPr>
        <p:txBody>
          <a:bodyPr wrap="square">
            <a:noAutofit/>
          </a:bodyPr>
          <a:lstStyle/>
          <a:p>
            <a:pPr marL="342900" indent="-342900" algn="just">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sym typeface="+mn-ea"/>
              </a:rPr>
              <a:t>Sign language guides this part of the community and empowers smooth communication in the community of people with trouble talking and hearing (deaf and dumb). They use hand signals along with facial expressions and body activities to cooperate.</a:t>
            </a:r>
            <a:endParaRPr lang="en-US" altLang="en-IN"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IN" sz="2600" dirty="0">
                <a:latin typeface="Times New Roman" panose="02020603050405020304" pitchFamily="18" charset="0"/>
                <a:cs typeface="Times New Roman" panose="02020603050405020304" pitchFamily="18" charset="0"/>
                <a:sym typeface="+mn-ea"/>
              </a:rPr>
              <a:t>S</a:t>
            </a:r>
            <a:r>
              <a:rPr lang="en-IN" sz="2600" dirty="0">
                <a:latin typeface="Times New Roman" panose="02020603050405020304" pitchFamily="18" charset="0"/>
                <a:cs typeface="Times New Roman" panose="02020603050405020304" pitchFamily="18" charset="0"/>
                <a:sym typeface="+mn-ea"/>
              </a:rPr>
              <a:t>ign language has an extra advantage as it can be used to communicate efficiently. Many techniques have been developed using image processing, sensor data processing, and motion detection by applying different dynamic algorithms and methods like machine learning and deep learning. </a:t>
            </a:r>
            <a:endParaRPr lang="en-IN"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sym typeface="+mn-ea"/>
              </a:rPr>
              <a:t>Depending on methodologies, researchers have proposed their way of classifying sign languages. As technologies develop, we can explore the limitations of previous works and improve accuracy. </a:t>
            </a:r>
            <a:endParaRPr lang="en-IN" sz="2600" dirty="0">
              <a:latin typeface="Times New Roman" panose="02020603050405020304" pitchFamily="18" charset="0"/>
              <a:cs typeface="Times New Roman" panose="02020603050405020304" pitchFamily="18" charset="0"/>
            </a:endParaRPr>
          </a:p>
          <a:p>
            <a:pPr algn="just"/>
            <a:r>
              <a:rPr lang="en-IN" sz="2600" b="1" dirty="0">
                <a:latin typeface="Times New Roman" panose="02020603050405020304" pitchFamily="18" charset="0"/>
                <a:cs typeface="Times New Roman" panose="02020603050405020304" pitchFamily="18" charset="0"/>
                <a:sym typeface="+mn-ea"/>
              </a:rPr>
              <a:t>Machine Learning Techniques for Sign Language Recognition</a:t>
            </a:r>
            <a:r>
              <a:rPr lang="en-US" altLang="en-IN" sz="2600" b="1" dirty="0">
                <a:latin typeface="Times New Roman" panose="02020603050405020304" pitchFamily="18" charset="0"/>
                <a:cs typeface="Times New Roman" panose="02020603050405020304" pitchFamily="18" charset="0"/>
                <a:sym typeface="+mn-ea"/>
              </a:rPr>
              <a:t>:</a:t>
            </a:r>
            <a:endParaRPr lang="en-IN" sz="26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sym typeface="+mn-ea"/>
              </a:rPr>
              <a:t>Feature Extraction: Extracting meaningful features from sign language images, such as hand shape, orientation, and motion, is fundamental for training recognition models.</a:t>
            </a:r>
            <a:endParaRPr lang="en-IN"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sym typeface="+mn-ea"/>
              </a:rPr>
              <a:t>Supervised Learning: Utilizing labeled datasets for training supervised learning models, which learn to map input sign language images to corresponding gestures.</a:t>
            </a:r>
            <a:endParaRPr lang="en-IN"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sym typeface="+mn-ea"/>
              </a:rPr>
              <a:t>Unsupervised Learning: Exploring unsupervised learning techniques for clustering and pattern discovery in sign language data, enabling the system to identify similarities and differences in gestures.The sign language is used widely by people who are</a:t>
            </a:r>
            <a:r>
              <a:rPr lang="en-US" altLang="en-IN" sz="2600" dirty="0">
                <a:latin typeface="Times New Roman" panose="02020603050405020304" pitchFamily="18" charset="0"/>
                <a:cs typeface="Times New Roman" panose="02020603050405020304" pitchFamily="18" charset="0"/>
                <a:sym typeface="+mn-ea"/>
              </a:rPr>
              <a:t> </a:t>
            </a:r>
            <a:r>
              <a:rPr lang="en-IN" sz="2600" dirty="0">
                <a:latin typeface="Times New Roman" panose="02020603050405020304" pitchFamily="18" charset="0"/>
                <a:cs typeface="Times New Roman" panose="02020603050405020304" pitchFamily="18" charset="0"/>
                <a:sym typeface="+mn-ea"/>
              </a:rPr>
              <a:t>deaf-dumb these are used as a medium for communication.</a:t>
            </a:r>
            <a:endParaRPr lang="en-IN"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sym typeface="+mn-ea"/>
              </a:rPr>
              <a:t>A</a:t>
            </a:r>
            <a:r>
              <a:rPr lang="en-US" altLang="en-IN" sz="2600" dirty="0">
                <a:latin typeface="Times New Roman" panose="02020603050405020304" pitchFamily="18" charset="0"/>
                <a:cs typeface="Times New Roman" panose="02020603050405020304" pitchFamily="18" charset="0"/>
                <a:sym typeface="+mn-ea"/>
              </a:rPr>
              <a:t> </a:t>
            </a:r>
            <a:r>
              <a:rPr lang="en-IN" sz="2600" dirty="0">
                <a:latin typeface="Times New Roman" panose="02020603050405020304" pitchFamily="18" charset="0"/>
                <a:cs typeface="Times New Roman" panose="02020603050405020304" pitchFamily="18" charset="0"/>
                <a:sym typeface="+mn-ea"/>
              </a:rPr>
              <a:t>sign language is nothing but composed of various gestures</a:t>
            </a:r>
            <a:r>
              <a:rPr lang="en-US" altLang="en-IN" sz="2600" dirty="0">
                <a:latin typeface="Times New Roman" panose="02020603050405020304" pitchFamily="18" charset="0"/>
                <a:cs typeface="Times New Roman" panose="02020603050405020304" pitchFamily="18" charset="0"/>
                <a:sym typeface="+mn-ea"/>
              </a:rPr>
              <a:t> </a:t>
            </a:r>
            <a:r>
              <a:rPr lang="en-IN" sz="2600" dirty="0">
                <a:latin typeface="Times New Roman" panose="02020603050405020304" pitchFamily="18" charset="0"/>
                <a:cs typeface="Times New Roman" panose="02020603050405020304" pitchFamily="18" charset="0"/>
                <a:sym typeface="+mn-ea"/>
              </a:rPr>
              <a:t>formed by different shapes of hand, its movements,orientations as well as the facial expressions. </a:t>
            </a:r>
            <a:endParaRPr lang="en-IN"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sym typeface="+mn-ea"/>
              </a:rPr>
              <a:t>There are</a:t>
            </a:r>
            <a:r>
              <a:rPr lang="en-US" altLang="en-IN" sz="2600" dirty="0">
                <a:latin typeface="Times New Roman" panose="02020603050405020304" pitchFamily="18" charset="0"/>
                <a:cs typeface="Times New Roman" panose="02020603050405020304" pitchFamily="18" charset="0"/>
                <a:sym typeface="+mn-ea"/>
              </a:rPr>
              <a:t> </a:t>
            </a:r>
            <a:r>
              <a:rPr lang="en-IN" sz="2600" dirty="0">
                <a:latin typeface="Times New Roman" panose="02020603050405020304" pitchFamily="18" charset="0"/>
                <a:cs typeface="Times New Roman" panose="02020603050405020304" pitchFamily="18" charset="0"/>
                <a:sym typeface="+mn-ea"/>
              </a:rPr>
              <a:t>around 466 million people worldwide with hearing loss and</a:t>
            </a:r>
            <a:r>
              <a:rPr lang="en-US" altLang="en-IN" sz="2600" dirty="0">
                <a:latin typeface="Times New Roman" panose="02020603050405020304" pitchFamily="18" charset="0"/>
                <a:cs typeface="Times New Roman" panose="02020603050405020304" pitchFamily="18" charset="0"/>
                <a:sym typeface="+mn-ea"/>
              </a:rPr>
              <a:t> </a:t>
            </a:r>
            <a:r>
              <a:rPr lang="en-IN" sz="2600" dirty="0">
                <a:latin typeface="Times New Roman" panose="02020603050405020304" pitchFamily="18" charset="0"/>
                <a:cs typeface="Times New Roman" panose="02020603050405020304" pitchFamily="18" charset="0"/>
                <a:sym typeface="+mn-ea"/>
              </a:rPr>
              <a:t>34 million ofthese are children. `Deaf' people have very little</a:t>
            </a:r>
            <a:r>
              <a:rPr lang="en-US" altLang="en-IN" sz="2600" dirty="0">
                <a:latin typeface="Times New Roman" panose="02020603050405020304" pitchFamily="18" charset="0"/>
                <a:cs typeface="Times New Roman" panose="02020603050405020304" pitchFamily="18" charset="0"/>
                <a:sym typeface="+mn-ea"/>
              </a:rPr>
              <a:t> </a:t>
            </a:r>
            <a:r>
              <a:rPr lang="en-IN" sz="2600" dirty="0">
                <a:latin typeface="Times New Roman" panose="02020603050405020304" pitchFamily="18" charset="0"/>
                <a:cs typeface="Times New Roman" panose="02020603050405020304" pitchFamily="18" charset="0"/>
                <a:sym typeface="+mn-ea"/>
              </a:rPr>
              <a:t>or no hearing ability .They use sign language for</a:t>
            </a:r>
            <a:r>
              <a:rPr lang="en-US" altLang="en-IN" sz="2600" dirty="0">
                <a:latin typeface="Times New Roman" panose="02020603050405020304" pitchFamily="18" charset="0"/>
                <a:cs typeface="Times New Roman" panose="02020603050405020304" pitchFamily="18" charset="0"/>
                <a:sym typeface="+mn-ea"/>
              </a:rPr>
              <a:t> </a:t>
            </a:r>
            <a:r>
              <a:rPr lang="en-IN" sz="2600" dirty="0">
                <a:latin typeface="Times New Roman" panose="02020603050405020304" pitchFamily="18" charset="0"/>
                <a:cs typeface="Times New Roman" panose="02020603050405020304" pitchFamily="18" charset="0"/>
                <a:sym typeface="+mn-ea"/>
              </a:rPr>
              <a:t>communication. People use different sign languages in</a:t>
            </a:r>
            <a:r>
              <a:rPr lang="en-US" altLang="en-IN" sz="2600" dirty="0">
                <a:latin typeface="Times New Roman" panose="02020603050405020304" pitchFamily="18" charset="0"/>
                <a:cs typeface="Times New Roman" panose="02020603050405020304" pitchFamily="18" charset="0"/>
                <a:sym typeface="+mn-ea"/>
              </a:rPr>
              <a:t> </a:t>
            </a:r>
            <a:r>
              <a:rPr lang="en-IN" sz="2600" dirty="0">
                <a:latin typeface="Times New Roman" panose="02020603050405020304" pitchFamily="18" charset="0"/>
                <a:cs typeface="Times New Roman" panose="02020603050405020304" pitchFamily="18" charset="0"/>
                <a:sym typeface="+mn-ea"/>
              </a:rPr>
              <a:t>different parts of the world. Comparedtospokenlanguages</a:t>
            </a:r>
            <a:r>
              <a:rPr lang="en-US" altLang="en-IN" sz="2600" dirty="0">
                <a:latin typeface="Times New Roman" panose="02020603050405020304" pitchFamily="18" charset="0"/>
                <a:cs typeface="Times New Roman" panose="02020603050405020304" pitchFamily="18" charset="0"/>
                <a:sym typeface="+mn-ea"/>
              </a:rPr>
              <a:t> </a:t>
            </a:r>
            <a:r>
              <a:rPr lang="en-IN" sz="2600" dirty="0">
                <a:latin typeface="Times New Roman" panose="02020603050405020304" pitchFamily="18" charset="0"/>
                <a:cs typeface="Times New Roman" panose="02020603050405020304" pitchFamily="18" charset="0"/>
                <a:sym typeface="+mn-ea"/>
              </a:rPr>
              <a:t>they are very less in number</a:t>
            </a:r>
            <a:endParaRPr lang="en-IN" sz="26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LITERATURE REVIEW</a:t>
            </a:r>
          </a:p>
        </p:txBody>
      </p:sp>
      <p:graphicFrame>
        <p:nvGraphicFramePr>
          <p:cNvPr id="11" name="Content Placeholder 10"/>
          <p:cNvGraphicFramePr>
            <a:graphicFrameLocks noGrp="1"/>
          </p:cNvGraphicFramePr>
          <p:nvPr>
            <p:ph idx="1"/>
          </p:nvPr>
        </p:nvGraphicFramePr>
        <p:xfrm>
          <a:off x="1645920" y="2493010"/>
          <a:ext cx="15087600" cy="5897880"/>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20000"/>
                    </a:ext>
                  </a:extLst>
                </a:gridCol>
                <a:gridCol w="3763010">
                  <a:extLst>
                    <a:ext uri="{9D8B030D-6E8A-4147-A177-3AD203B41FA5}">
                      <a16:colId xmlns:a16="http://schemas.microsoft.com/office/drawing/2014/main" val="20001"/>
                    </a:ext>
                  </a:extLst>
                </a:gridCol>
                <a:gridCol w="3780790">
                  <a:extLst>
                    <a:ext uri="{9D8B030D-6E8A-4147-A177-3AD203B41FA5}">
                      <a16:colId xmlns:a16="http://schemas.microsoft.com/office/drawing/2014/main" val="20002"/>
                    </a:ext>
                  </a:extLst>
                </a:gridCol>
                <a:gridCol w="3771900">
                  <a:extLst>
                    <a:ext uri="{9D8B030D-6E8A-4147-A177-3AD203B41FA5}">
                      <a16:colId xmlns:a16="http://schemas.microsoft.com/office/drawing/2014/main" val="20003"/>
                    </a:ext>
                  </a:extLst>
                </a:gridCol>
              </a:tblGrid>
              <a:tr h="1821180">
                <a:tc>
                  <a:txBody>
                    <a:bodyPr/>
                    <a:lstStyle/>
                    <a:p>
                      <a:pPr algn="ctr"/>
                      <a:r>
                        <a:rPr lang="en-IN" sz="3200" dirty="0"/>
                        <a:t>Author’s Name</a:t>
                      </a:r>
                    </a:p>
                  </a:txBody>
                  <a:tcPr/>
                </a:tc>
                <a:tc>
                  <a:txBody>
                    <a:bodyPr/>
                    <a:lstStyle/>
                    <a:p>
                      <a:pPr algn="ctr"/>
                      <a:r>
                        <a:rPr lang="en-IN" sz="3200" dirty="0"/>
                        <a:t>Paper name and</a:t>
                      </a:r>
                      <a:r>
                        <a:rPr lang="en-IN" sz="3200" baseline="0" dirty="0"/>
                        <a:t> publication details</a:t>
                      </a:r>
                      <a:endParaRPr lang="en-IN" sz="3200" dirty="0"/>
                    </a:p>
                  </a:txBody>
                  <a:tcPr/>
                </a:tc>
                <a:tc>
                  <a:txBody>
                    <a:bodyPr/>
                    <a:lstStyle/>
                    <a:p>
                      <a:pPr algn="ctr"/>
                      <a:r>
                        <a:rPr lang="en-IN" sz="3200" dirty="0"/>
                        <a:t>Year </a:t>
                      </a:r>
                      <a:r>
                        <a:rPr lang="en-IN" sz="3200" baseline="0" dirty="0"/>
                        <a:t> of publication</a:t>
                      </a:r>
                      <a:endParaRPr lang="en-IN" sz="3200" dirty="0"/>
                    </a:p>
                  </a:txBody>
                  <a:tcPr/>
                </a:tc>
                <a:tc>
                  <a:txBody>
                    <a:bodyPr/>
                    <a:lstStyle/>
                    <a:p>
                      <a:pPr algn="ctr"/>
                      <a:r>
                        <a:rPr lang="en-IN" sz="3200" dirty="0"/>
                        <a:t>Main content of the paper</a:t>
                      </a:r>
                    </a:p>
                  </a:txBody>
                  <a:tcPr/>
                </a:tc>
                <a:extLst>
                  <a:ext uri="{0D108BD9-81ED-4DB2-BD59-A6C34878D82A}">
                    <a16:rowId xmlns:a16="http://schemas.microsoft.com/office/drawing/2014/main" val="10000"/>
                  </a:ext>
                </a:extLst>
              </a:tr>
              <a:tr h="1822450">
                <a:tc>
                  <a:txBody>
                    <a:bodyPr/>
                    <a:lstStyle/>
                    <a:p>
                      <a:r>
                        <a:rPr lang="en-IN" dirty="0"/>
                        <a:t>E. Abraham</a:t>
                      </a:r>
                    </a:p>
                  </a:txBody>
                  <a:tcPr/>
                </a:tc>
                <a:tc>
                  <a:txBody>
                    <a:bodyPr/>
                    <a:lstStyle/>
                    <a:p>
                      <a:r>
                        <a:rPr lang="en-IN"/>
                        <a:t>Published in: 2019 Global Conference for Advancement in Technology (GCAT)</a:t>
                      </a:r>
                    </a:p>
                  </a:txBody>
                  <a:tcPr/>
                </a:tc>
                <a:tc>
                  <a:txBody>
                    <a:bodyPr/>
                    <a:lstStyle/>
                    <a:p>
                      <a:r>
                        <a:rPr lang="en-IN"/>
                        <a:t>20 October 2019</a:t>
                      </a:r>
                    </a:p>
                  </a:txBody>
                  <a:tcPr/>
                </a:tc>
                <a:tc>
                  <a:txBody>
                    <a:bodyPr/>
                    <a:lstStyle/>
                    <a:p>
                      <a:r>
                        <a:rPr lang="en-IN" sz="2700">
                          <a:sym typeface="+mn-ea"/>
                        </a:rPr>
                        <a:t>Real-time translation of indian sign language using LSTM</a:t>
                      </a:r>
                      <a:endParaRPr lang="en-IN" sz="2700"/>
                    </a:p>
                    <a:p>
                      <a:endParaRPr lang="en-IN"/>
                    </a:p>
                  </a:txBody>
                  <a:tcPr/>
                </a:tc>
                <a:extLst>
                  <a:ext uri="{0D108BD9-81ED-4DB2-BD59-A6C34878D82A}">
                    <a16:rowId xmlns:a16="http://schemas.microsoft.com/office/drawing/2014/main" val="10001"/>
                  </a:ext>
                </a:extLst>
              </a:tr>
              <a:tr h="2254250">
                <a:tc>
                  <a:txBody>
                    <a:bodyPr/>
                    <a:lstStyle/>
                    <a:p>
                      <a:r>
                        <a:rPr lang="en-IN" dirty="0"/>
                        <a:t>Rahib H.Abiyev</a:t>
                      </a:r>
                    </a:p>
                  </a:txBody>
                  <a:tcPr/>
                </a:tc>
                <a:tc>
                  <a:txBody>
                    <a:bodyPr/>
                    <a:lstStyle/>
                    <a:p>
                      <a:r>
                        <a:rPr lang="en-IN"/>
                        <a:t>KSII Transactions on Internet and Information Systems</a:t>
                      </a:r>
                    </a:p>
                    <a:p>
                      <a:r>
                        <a:rPr lang="en-IN"/>
                        <a:t>Monthly Online Journal (eISSN: 1976-7277)</a:t>
                      </a:r>
                    </a:p>
                  </a:txBody>
                  <a:tcPr/>
                </a:tc>
                <a:tc>
                  <a:txBody>
                    <a:bodyPr/>
                    <a:lstStyle/>
                    <a:p>
                      <a:r>
                        <a:rPr lang="en-IN"/>
                        <a:t>February 29, 2020</a:t>
                      </a:r>
                    </a:p>
                  </a:txBody>
                  <a:tcPr/>
                </a:tc>
                <a:tc>
                  <a:txBody>
                    <a:bodyPr/>
                    <a:lstStyle/>
                    <a:p>
                      <a:r>
                        <a:rPr lang="en-IN" sz="2700">
                          <a:sym typeface="+mn-ea"/>
                        </a:rPr>
                        <a:t>Sign Language Translation Using Deep Convolutional Neural Networks</a:t>
                      </a:r>
                      <a:endParaRPr lang="en-IN" sz="2700"/>
                    </a:p>
                    <a:p>
                      <a:endParaRPr lang="en-IN"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6" name="Content Placeholder 5"/>
          <p:cNvGraphicFramePr>
            <a:graphicFrameLocks noGrp="1"/>
          </p:cNvGraphicFramePr>
          <p:nvPr>
            <p:ph idx="1"/>
          </p:nvPr>
        </p:nvGraphicFramePr>
        <p:xfrm>
          <a:off x="1645920" y="2087880"/>
          <a:ext cx="15087600" cy="4978400"/>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gridCol w="3771900">
                  <a:extLst>
                    <a:ext uri="{9D8B030D-6E8A-4147-A177-3AD203B41FA5}">
                      <a16:colId xmlns:a16="http://schemas.microsoft.com/office/drawing/2014/main" val="20002"/>
                    </a:ext>
                  </a:extLst>
                </a:gridCol>
                <a:gridCol w="3771900">
                  <a:extLst>
                    <a:ext uri="{9D8B030D-6E8A-4147-A177-3AD203B41FA5}">
                      <a16:colId xmlns:a16="http://schemas.microsoft.com/office/drawing/2014/main" val="20003"/>
                    </a:ext>
                  </a:extLst>
                </a:gridCol>
              </a:tblGrid>
              <a:tr h="2489200">
                <a:tc>
                  <a:txBody>
                    <a:bodyPr/>
                    <a:lstStyle/>
                    <a:p>
                      <a:r>
                        <a:rPr lang="en-IN" b="0" dirty="0">
                          <a:solidFill>
                            <a:schemeClr val="tx1">
                              <a:lumMod val="65000"/>
                              <a:lumOff val="35000"/>
                            </a:schemeClr>
                          </a:solidFill>
                        </a:rPr>
                        <a:t>Subhash Chand Agrawal</a:t>
                      </a:r>
                    </a:p>
                  </a:txBody>
                  <a:tcPr/>
                </a:tc>
                <a:tc>
                  <a:txBody>
                    <a:bodyPr/>
                    <a:lstStyle/>
                    <a:p>
                      <a:r>
                        <a:rPr lang="en-IN" b="0">
                          <a:solidFill>
                            <a:schemeClr val="tx1">
                              <a:lumMod val="65000"/>
                              <a:lumOff val="35000"/>
                            </a:schemeClr>
                          </a:solidFill>
                        </a:rPr>
                        <a:t>Published in: 2012 4th International Conference on Intelligent Human Computer Interaction (IHCI)</a:t>
                      </a:r>
                    </a:p>
                  </a:txBody>
                  <a:tcPr/>
                </a:tc>
                <a:tc>
                  <a:txBody>
                    <a:bodyPr/>
                    <a:lstStyle/>
                    <a:p>
                      <a:r>
                        <a:rPr lang="en-IN" b="0">
                          <a:solidFill>
                            <a:schemeClr val="tx1">
                              <a:lumMod val="65000"/>
                              <a:lumOff val="35000"/>
                            </a:schemeClr>
                          </a:solidFill>
                        </a:rPr>
                        <a:t>21 March 2013</a:t>
                      </a:r>
                    </a:p>
                  </a:txBody>
                  <a:tcPr/>
                </a:tc>
                <a:tc>
                  <a:txBody>
                    <a:bodyPr/>
                    <a:lstStyle/>
                    <a:p>
                      <a:r>
                        <a:rPr lang="en-IN" b="0">
                          <a:solidFill>
                            <a:schemeClr val="tx1">
                              <a:lumMod val="65000"/>
                              <a:lumOff val="35000"/>
                            </a:schemeClr>
                          </a:solidFill>
                        </a:rPr>
                        <a:t>Recognition of Indian sign language using feature fusion</a:t>
                      </a:r>
                    </a:p>
                  </a:txBody>
                  <a:tcPr/>
                </a:tc>
                <a:extLst>
                  <a:ext uri="{0D108BD9-81ED-4DB2-BD59-A6C34878D82A}">
                    <a16:rowId xmlns:a16="http://schemas.microsoft.com/office/drawing/2014/main" val="10000"/>
                  </a:ext>
                </a:extLst>
              </a:tr>
              <a:tr h="2489200">
                <a:tc>
                  <a:txBody>
                    <a:bodyPr/>
                    <a:lstStyle/>
                    <a:p>
                      <a:r>
                        <a:rPr lang="en-IN" dirty="0"/>
                        <a:t>V. Adithya</a:t>
                      </a:r>
                    </a:p>
                  </a:txBody>
                  <a:tcPr/>
                </a:tc>
                <a:tc>
                  <a:txBody>
                    <a:bodyPr/>
                    <a:lstStyle/>
                    <a:p>
                      <a:r>
                        <a:rPr lang="en-IN" dirty="0"/>
                        <a:t>Published in: 2013 IEEE Conference on Information &amp; Communication Technologies</a:t>
                      </a:r>
                    </a:p>
                  </a:txBody>
                  <a:tcPr/>
                </a:tc>
                <a:tc>
                  <a:txBody>
                    <a:bodyPr/>
                    <a:lstStyle/>
                    <a:p>
                      <a:r>
                        <a:rPr lang="en-IN" dirty="0"/>
                        <a:t>15 July 2013</a:t>
                      </a:r>
                    </a:p>
                  </a:txBody>
                  <a:tcPr/>
                </a:tc>
                <a:tc>
                  <a:txBody>
                    <a:bodyPr/>
                    <a:lstStyle/>
                    <a:p>
                      <a:r>
                        <a:rPr lang="en-IN" dirty="0"/>
                        <a:t>Artificial neural network based method for Indian sign language recognition</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a:latin typeface="Times New Roman" panose="02020603050405020304" pitchFamily="18" charset="0"/>
                <a:cs typeface="Times New Roman" panose="02020603050405020304" pitchFamily="18" charset="0"/>
              </a:rPr>
              <a:t>DESIGN AND METHODOLOGIES</a:t>
            </a:r>
          </a:p>
        </p:txBody>
      </p:sp>
      <p:sp>
        <p:nvSpPr>
          <p:cNvPr id="6" name="Rectangle 5"/>
          <p:cNvSpPr/>
          <p:nvPr/>
        </p:nvSpPr>
        <p:spPr>
          <a:xfrm>
            <a:off x="2327564" y="2451207"/>
            <a:ext cx="13487400" cy="1383665"/>
          </a:xfrm>
          <a:prstGeom prst="rect">
            <a:avLst/>
          </a:prstGeom>
        </p:spPr>
        <p:txBody>
          <a:bodyPr wrap="square">
            <a:spAutoFit/>
          </a:bodyPr>
          <a:lstStyle/>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sym typeface="+mn-ea"/>
              </a:rPr>
              <a:t>MODULE 1: Mention name of the module 1(</a:t>
            </a:r>
            <a:r>
              <a:rPr lang="en-US" sz="2800" b="1" dirty="0">
                <a:latin typeface="Times New Roman" panose="02020603050405020304" pitchFamily="18" charset="0"/>
                <a:cs typeface="Times New Roman" panose="02020603050405020304" pitchFamily="18" charset="0"/>
                <a:sym typeface="+mn-ea"/>
              </a:rPr>
              <a:t>Data acquisition)</a:t>
            </a:r>
            <a:endParaRPr lang="en-US"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sym typeface="+mn-ea"/>
              </a:rPr>
              <a:t>MODULE 2:Mention the name of the module 2(</a:t>
            </a:r>
            <a:r>
              <a:rPr lang="en-IN" sz="2800" b="1" dirty="0">
                <a:sym typeface="+mn-ea"/>
              </a:rPr>
              <a:t>Mention the algorithm</a:t>
            </a:r>
            <a:r>
              <a:rPr lang="en-US" sz="2800" dirty="0">
                <a:latin typeface="Times New Roman" panose="02020603050405020304" pitchFamily="18" charset="0"/>
                <a:cs typeface="Times New Roman" panose="02020603050405020304" pitchFamily="18" charset="0"/>
                <a:sym typeface="+mn-ea"/>
              </a:rPr>
              <a:t>)</a:t>
            </a:r>
            <a:endParaRPr lang="en-US"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TotalTime>
  <Words>3582</Words>
  <Application>Microsoft Office PowerPoint</Application>
  <PresentationFormat>Custom</PresentationFormat>
  <Paragraphs>289</Paragraphs>
  <Slides>33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Wingdings</vt:lpstr>
      <vt:lpstr>Times New Roman</vt:lpstr>
      <vt:lpstr>Calibri Light</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Experimental Analysis of Various Machine Learning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Rohith Koritala</cp:lastModifiedBy>
  <cp:revision>28</cp:revision>
  <dcterms:created xsi:type="dcterms:W3CDTF">2024-04-12T11:56:00Z</dcterms:created>
  <dcterms:modified xsi:type="dcterms:W3CDTF">2024-04-17T19:32:52Z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CB6084E65328467A9C621295923B608D_13</vt:lpwstr>
  </property>
  <property fmtid="{D5CDD505-2E9C-101B-9397-08002B2CF9AE}" pid="3" name="KSOProductBuildVer">
    <vt:lpwstr>1033-12.2.0.13472</vt:lpwstr>
  </property>
</Properties>
</file>